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7" r:id="rId2"/>
    <p:sldId id="364" r:id="rId3"/>
    <p:sldId id="473" r:id="rId4"/>
    <p:sldId id="513" r:id="rId5"/>
    <p:sldId id="523" r:id="rId6"/>
    <p:sldId id="524" r:id="rId7"/>
    <p:sldId id="525" r:id="rId8"/>
    <p:sldId id="534" r:id="rId9"/>
    <p:sldId id="535" r:id="rId10"/>
    <p:sldId id="536" r:id="rId11"/>
    <p:sldId id="537" r:id="rId12"/>
    <p:sldId id="526" r:id="rId13"/>
    <p:sldId id="532" r:id="rId14"/>
    <p:sldId id="533" r:id="rId15"/>
    <p:sldId id="527" r:id="rId16"/>
    <p:sldId id="529" r:id="rId17"/>
    <p:sldId id="528" r:id="rId18"/>
    <p:sldId id="530" r:id="rId19"/>
    <p:sldId id="531" r:id="rId20"/>
    <p:sldId id="472" r:id="rId2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3"/>
      <p:bold r:id="rId24"/>
    </p:embeddedFont>
    <p:embeddedFont>
      <p:font typeface="-윤고딕330" panose="020B0600000101010101" charset="-127"/>
      <p:regular r:id="rId29"/>
    </p:embeddedFont>
    <p:embeddedFont>
      <p:font typeface="-윤고딕320" panose="020B0600000101010101" charset="-127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rim Hong" initials="YH" lastIdx="1" clrIdx="0">
    <p:extLst>
      <p:ext uri="{19B8F6BF-5375-455C-9EA6-DF929625EA0E}">
        <p15:presenceInfo xmlns:p15="http://schemas.microsoft.com/office/powerpoint/2012/main" userId="a2952dbc55b56e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D6A3"/>
    <a:srgbClr val="337744"/>
    <a:srgbClr val="020403"/>
    <a:srgbClr val="043519"/>
    <a:srgbClr val="8BDDBF"/>
    <a:srgbClr val="FFFFFF"/>
    <a:srgbClr val="151515"/>
    <a:srgbClr val="4CBC28"/>
    <a:srgbClr val="8DF3BE"/>
    <a:srgbClr val="030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168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9DF4-8C8E-47B5-8C96-8A46147663A6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FCD93-A5CD-4087-9AA6-B9D9C6599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409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444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090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43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98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06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164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54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22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843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64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7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67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30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5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87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969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568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CD93-A5CD-4087-9AA6-B9D9C65995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46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0A51-3133-4DAB-9A6D-38920488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67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0A51-3133-4DAB-9A6D-38920488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5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0A51-3133-4DAB-9A6D-38920488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770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0A51-3133-4DAB-9A6D-38920488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0A51-3133-4DAB-9A6D-38920488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7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0A51-3133-4DAB-9A6D-38920488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24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0A51-3133-4DAB-9A6D-38920488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0A51-3133-4DAB-9A6D-38920488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2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0A51-3133-4DAB-9A6D-38920488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9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0A51-3133-4DAB-9A6D-38920488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9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0A51-3133-4DAB-9A6D-38920488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7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E072B-22C7-4620-B31B-3A0D6B9F506E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fld id="{ACB40A51-3133-4DAB-9A6D-3892048858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83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111111">
                <a:alpha val="0"/>
              </a:srgbClr>
            </a:solidFill>
          </a:ln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111111">
                <a:alpha val="0"/>
              </a:srgbClr>
            </a:solidFill>
          </a:ln>
          <a:solidFill>
            <a:schemeClr val="tx1"/>
          </a:solidFill>
          <a:latin typeface="-윤고딕320" panose="02030504000101010101" pitchFamily="18" charset="-127"/>
          <a:ea typeface="-윤고딕320" panose="02030504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111111">
                <a:alpha val="0"/>
              </a:srgbClr>
            </a:solidFill>
          </a:ln>
          <a:solidFill>
            <a:schemeClr val="tx1"/>
          </a:solidFill>
          <a:latin typeface="-윤고딕320" panose="02030504000101010101" pitchFamily="18" charset="-127"/>
          <a:ea typeface="-윤고딕320" panose="02030504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111111">
                <a:alpha val="0"/>
              </a:srgbClr>
            </a:solidFill>
          </a:ln>
          <a:solidFill>
            <a:schemeClr val="tx1"/>
          </a:solidFill>
          <a:latin typeface="-윤고딕320" panose="02030504000101010101" pitchFamily="18" charset="-127"/>
          <a:ea typeface="-윤고딕320" panose="02030504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111111">
                <a:alpha val="0"/>
              </a:srgbClr>
            </a:solidFill>
          </a:ln>
          <a:solidFill>
            <a:schemeClr val="tx1"/>
          </a:solidFill>
          <a:latin typeface="-윤고딕320" panose="02030504000101010101" pitchFamily="18" charset="-127"/>
          <a:ea typeface="-윤고딕320" panose="02030504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111111">
                <a:alpha val="0"/>
              </a:srgbClr>
            </a:solidFill>
          </a:ln>
          <a:solidFill>
            <a:schemeClr val="tx1"/>
          </a:solidFill>
          <a:latin typeface="-윤고딕320" panose="02030504000101010101" pitchFamily="18" charset="-127"/>
          <a:ea typeface="-윤고딕320" panose="02030504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4.wdp"/><Relationship Id="rId18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2.wdp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microsoft.com/office/2007/relationships/hdphoto" Target="../media/hdphoto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8.wdp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BD344-517C-43BE-9AC2-8619A4C1A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507" y="2087597"/>
            <a:ext cx="5984631" cy="1884606"/>
          </a:xfr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numCol="1" anchor="ctr">
            <a:normAutofit/>
          </a:bodyPr>
          <a:lstStyle/>
          <a:p>
            <a:r>
              <a:rPr lang="ko-KR" altLang="en-US" sz="4800" spc="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>제안서 발표</a:t>
            </a:r>
            <a:endParaRPr lang="ko-KR" altLang="en-US" sz="4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5" name="자유형 24">
            <a:extLst>
              <a:ext uri="{FF2B5EF4-FFF2-40B4-BE49-F238E27FC236}">
                <a16:creationId xmlns:a16="http://schemas.microsoft.com/office/drawing/2014/main" id="{ADB0A3E8-B708-4672-A809-B28EED6B2234}"/>
              </a:ext>
            </a:extLst>
          </p:cNvPr>
          <p:cNvSpPr/>
          <p:nvPr/>
        </p:nvSpPr>
        <p:spPr>
          <a:xfrm>
            <a:off x="630120" y="3429000"/>
            <a:ext cx="7879404" cy="0"/>
          </a:xfrm>
          <a:custGeom>
            <a:avLst/>
            <a:gdLst>
              <a:gd name="connsiteX0" fmla="*/ 0 w 7879404"/>
              <a:gd name="connsiteY0" fmla="*/ 0 h 0"/>
              <a:gd name="connsiteX1" fmla="*/ 7879404 w 78794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79404">
                <a:moveTo>
                  <a:pt x="0" y="0"/>
                </a:moveTo>
                <a:lnTo>
                  <a:pt x="7879404" y="0"/>
                </a:lnTo>
              </a:path>
            </a:pathLst>
          </a:custGeom>
          <a:noFill/>
          <a:ln w="3175">
            <a:solidFill>
              <a:srgbClr val="11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1CAC6-CD19-4910-B23C-E5185AB53079}"/>
              </a:ext>
            </a:extLst>
          </p:cNvPr>
          <p:cNvSpPr/>
          <p:nvPr/>
        </p:nvSpPr>
        <p:spPr>
          <a:xfrm>
            <a:off x="3812243" y="3869997"/>
            <a:ext cx="15151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kern="0" dirty="0" smtClean="0">
                <a:gradFill>
                  <a:gsLst>
                    <a:gs pos="10000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</a:rPr>
              <a:t>2022. 10. </a:t>
            </a:r>
            <a:r>
              <a:rPr lang="en-US" altLang="ko-KR" kern="0" dirty="0">
                <a:gradFill>
                  <a:gsLst>
                    <a:gs pos="10000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</a:rPr>
              <a:t>1</a:t>
            </a:r>
            <a:r>
              <a:rPr lang="en-US" altLang="ko-KR" kern="0" dirty="0" smtClean="0">
                <a:gradFill>
                  <a:gsLst>
                    <a:gs pos="10000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</a:rPr>
              <a:t>9</a:t>
            </a:r>
            <a:endParaRPr lang="en-US" altLang="ko-KR" kern="0" dirty="0">
              <a:gradFill>
                <a:gsLst>
                  <a:gs pos="100000">
                    <a:prstClr val="black">
                      <a:lumMod val="65000"/>
                      <a:lumOff val="35000"/>
                    </a:prstClr>
                  </a:gs>
                  <a:gs pos="100000">
                    <a:srgbClr val="0070C0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4CBB54-D43B-46BC-A512-CC3028F1F8FA}"/>
              </a:ext>
            </a:extLst>
          </p:cNvPr>
          <p:cNvSpPr/>
          <p:nvPr/>
        </p:nvSpPr>
        <p:spPr>
          <a:xfrm>
            <a:off x="3054022" y="3362166"/>
            <a:ext cx="303160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150" dirty="0" smtClean="0">
                <a:gradFill>
                  <a:gsLst>
                    <a:gs pos="10000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</a:rPr>
              <a:t>Open Source Software Project </a:t>
            </a:r>
            <a:endParaRPr lang="en-US" altLang="ko-KR" kern="0" spc="-150" dirty="0">
              <a:gradFill>
                <a:gsLst>
                  <a:gs pos="100000">
                    <a:prstClr val="black">
                      <a:lumMod val="65000"/>
                      <a:lumOff val="35000"/>
                    </a:prstClr>
                  </a:gs>
                  <a:gs pos="100000">
                    <a:srgbClr val="0070C0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C3817D-3EA7-49B8-9FEE-A1ACEFEA1738}"/>
              </a:ext>
            </a:extLst>
          </p:cNvPr>
          <p:cNvGrpSpPr/>
          <p:nvPr/>
        </p:nvGrpSpPr>
        <p:grpSpPr>
          <a:xfrm>
            <a:off x="6029536" y="5486806"/>
            <a:ext cx="2637260" cy="936554"/>
            <a:chOff x="3358593" y="5533560"/>
            <a:chExt cx="2637260" cy="9365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35E5AC7-5094-44EB-A143-F5A5F81080A3}"/>
                </a:ext>
              </a:extLst>
            </p:cNvPr>
            <p:cNvSpPr/>
            <p:nvPr/>
          </p:nvSpPr>
          <p:spPr>
            <a:xfrm>
              <a:off x="3358593" y="6100782"/>
              <a:ext cx="26372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50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산업시스템공학과  </a:t>
              </a:r>
              <a:r>
                <a:rPr lang="ko-KR" altLang="en-US" kern="0" spc="-150" dirty="0" err="1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장민주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18EE454-8CEB-4753-8C3E-E841FEBE3FDA}"/>
                </a:ext>
              </a:extLst>
            </p:cNvPr>
            <p:cNvSpPr/>
            <p:nvPr/>
          </p:nvSpPr>
          <p:spPr>
            <a:xfrm>
              <a:off x="3358593" y="5533560"/>
              <a:ext cx="2613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50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정보통신공학과     김중원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1A455BE-2F33-4CBF-BB69-1AC7FC1B17C1}"/>
                </a:ext>
              </a:extLst>
            </p:cNvPr>
            <p:cNvSpPr/>
            <p:nvPr/>
          </p:nvSpPr>
          <p:spPr>
            <a:xfrm>
              <a:off x="3358593" y="5824506"/>
              <a:ext cx="2613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50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정보통신공학과     김재한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4CBB54-D43B-46BC-A512-CC3028F1F8FA}"/>
              </a:ext>
            </a:extLst>
          </p:cNvPr>
          <p:cNvSpPr/>
          <p:nvPr/>
        </p:nvSpPr>
        <p:spPr>
          <a:xfrm>
            <a:off x="4115399" y="3622141"/>
            <a:ext cx="91242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150" dirty="0" smtClean="0">
                <a:gradFill>
                  <a:gsLst>
                    <a:gs pos="10000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</a:rPr>
              <a:t>5</a:t>
            </a:r>
            <a:r>
              <a:rPr lang="ko-KR" altLang="en-US" b="1" kern="0" spc="-150" dirty="0" smtClean="0">
                <a:gradFill>
                  <a:gsLst>
                    <a:gs pos="10000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</a:rPr>
              <a:t>조 </a:t>
            </a:r>
            <a:r>
              <a:rPr lang="en-US" altLang="ko-KR" b="1" kern="0" spc="-150" dirty="0" smtClean="0">
                <a:gradFill>
                  <a:gsLst>
                    <a:gs pos="10000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</a:rPr>
              <a:t>KKJ</a:t>
            </a:r>
            <a:endParaRPr lang="en-US" altLang="ko-KR" kern="0" spc="-150" dirty="0">
              <a:gradFill>
                <a:gsLst>
                  <a:gs pos="100000">
                    <a:prstClr val="black">
                      <a:lumMod val="65000"/>
                      <a:lumOff val="35000"/>
                    </a:prstClr>
                  </a:gs>
                  <a:gs pos="100000">
                    <a:srgbClr val="0070C0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pic>
        <p:nvPicPr>
          <p:cNvPr id="1026" name="Picture 2" descr="Url - 무료 상호 작용개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4" y="-59968"/>
            <a:ext cx="1604363" cy="16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14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14756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35599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2.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기능 추가 및 개선 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/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기대 효과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 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pic>
        <p:nvPicPr>
          <p:cNvPr id="45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D6A4B6-2B47-4D84-9A4D-9384761526E8}"/>
              </a:ext>
            </a:extLst>
          </p:cNvPr>
          <p:cNvSpPr/>
          <p:nvPr/>
        </p:nvSpPr>
        <p:spPr>
          <a:xfrm>
            <a:off x="510240" y="757348"/>
            <a:ext cx="8534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rgbClr val="002060">
                    <a:alpha val="46000"/>
                  </a:srgbClr>
                </a:solidFill>
                <a:latin typeface="+mj-ea"/>
                <a:ea typeface="+mj-ea"/>
              </a:rPr>
              <a:t>3</a:t>
            </a:r>
            <a:r>
              <a:rPr lang="en-US" altLang="ko-KR" sz="2600" dirty="0" smtClean="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rgbClr val="002060">
                    <a:alpha val="46000"/>
                  </a:srgbClr>
                </a:solidFill>
                <a:latin typeface="+mj-ea"/>
                <a:ea typeface="+mj-ea"/>
              </a:rPr>
              <a:t>.</a:t>
            </a:r>
            <a:endParaRPr lang="ko-KR" altLang="en-US" sz="2600" dirty="0">
              <a:solidFill>
                <a:srgbClr val="002060">
                  <a:alpha val="46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24" name="Google Shape;137;g16939af0397_0_41"/>
          <p:cNvSpPr/>
          <p:nvPr/>
        </p:nvSpPr>
        <p:spPr>
          <a:xfrm>
            <a:off x="-220151" y="580158"/>
            <a:ext cx="6634210" cy="86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 smtClean="0">
                <a:solidFill>
                  <a:schemeClr val="dk1"/>
                </a:solidFill>
                <a:latin typeface="+mj-ea"/>
                <a:ea typeface="+mj-ea"/>
              </a:rPr>
              <a:t>로그인 및 </a:t>
            </a:r>
            <a:r>
              <a:rPr lang="ko-KR" altLang="en-US" sz="2600" b="1" dirty="0" err="1" smtClean="0">
                <a:solidFill>
                  <a:schemeClr val="dk1"/>
                </a:solidFill>
                <a:latin typeface="+mj-ea"/>
                <a:ea typeface="+mj-ea"/>
              </a:rPr>
              <a:t>마이페이지</a:t>
            </a:r>
            <a:r>
              <a:rPr lang="ko-KR" altLang="en-US" sz="2600" b="1" dirty="0" smtClean="0">
                <a:solidFill>
                  <a:schemeClr val="dk1"/>
                </a:solidFill>
                <a:latin typeface="+mj-ea"/>
                <a:ea typeface="+mj-ea"/>
              </a:rPr>
              <a:t> 추가</a:t>
            </a:r>
            <a:endParaRPr sz="26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13541C-2600-4736-BE33-C25D4F1FCA20}"/>
              </a:ext>
            </a:extLst>
          </p:cNvPr>
          <p:cNvCxnSpPr>
            <a:cxnSpLocks/>
          </p:cNvCxnSpPr>
          <p:nvPr/>
        </p:nvCxnSpPr>
        <p:spPr>
          <a:xfrm>
            <a:off x="4411935" y="1727384"/>
            <a:ext cx="39992" cy="4447360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oogle Shape;198;g169c2cf0875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19" y="1564301"/>
            <a:ext cx="3537872" cy="2542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810965" y="6005467"/>
            <a:ext cx="2935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▲ 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  <a:cs typeface="+mj-cs"/>
              </a:rPr>
              <a:t>로그인 및 </a:t>
            </a:r>
            <a:r>
              <a:rPr lang="ko-KR" altLang="en-US" sz="1600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  <a:cs typeface="+mj-cs"/>
              </a:rPr>
              <a:t>마이페이지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  <a:cs typeface="+mj-cs"/>
              </a:rPr>
              <a:t> 예시</a:t>
            </a:r>
            <a:endParaRPr lang="ko-KR" altLang="en-US" sz="1600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  <a:cs typeface="+mj-cs"/>
            </a:endParaRPr>
          </a:p>
        </p:txBody>
      </p:sp>
      <p:pic>
        <p:nvPicPr>
          <p:cNvPr id="14338" name="Picture 2" descr="NCS 국가직무능력표준, NCS 블라인드채용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6"/>
          <a:stretch/>
        </p:blipFill>
        <p:spPr bwMode="auto">
          <a:xfrm>
            <a:off x="590724" y="3234979"/>
            <a:ext cx="3633389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4985362" y="2844312"/>
            <a:ext cx="3786372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latinLnBrk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사용자가 이미 본 기사를 다시 보기 위해서는 한번 더 검색해야하는 번거로운 문제 해결 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  -&gt; 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사용자 편리성 증가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909" y="1991098"/>
            <a:ext cx="4177714" cy="512269"/>
          </a:xfrm>
        </p:spPr>
        <p:txBody>
          <a:bodyPr>
            <a:noAutofit/>
          </a:bodyPr>
          <a:lstStyle/>
          <a:p>
            <a:r>
              <a:rPr lang="en-US" altLang="ko-KR" sz="2400" b="1" u="sng" dirty="0" smtClean="0">
                <a:latin typeface="+mj-ea"/>
                <a:ea typeface="+mj-ea"/>
              </a:rPr>
              <a:t>[</a:t>
            </a:r>
            <a:r>
              <a:rPr lang="ko-KR" altLang="en-US" sz="2400" b="1" u="sng" dirty="0" smtClean="0">
                <a:latin typeface="+mj-ea"/>
                <a:ea typeface="+mj-ea"/>
              </a:rPr>
              <a:t>기대 효과</a:t>
            </a:r>
            <a:r>
              <a:rPr lang="en-US" altLang="ko-KR" sz="2400" b="1" u="sng" dirty="0" smtClean="0">
                <a:latin typeface="+mj-ea"/>
                <a:ea typeface="+mj-ea"/>
              </a:rPr>
              <a:t>]</a:t>
            </a:r>
            <a:r>
              <a:rPr lang="ko-KR" altLang="en-US" sz="2400" b="1" u="sng" dirty="0">
                <a:latin typeface="+mj-ea"/>
                <a:ea typeface="+mj-ea"/>
              </a:rPr>
              <a:t/>
            </a:r>
            <a:br>
              <a:rPr lang="ko-KR" altLang="en-US" sz="2400" b="1" u="sng" dirty="0">
                <a:latin typeface="+mj-ea"/>
                <a:ea typeface="+mj-ea"/>
              </a:rPr>
            </a:br>
            <a:endParaRPr lang="ko-KR" altLang="en-US" sz="2400" b="1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683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53998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35599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2.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기능 추가 및 개선 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/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기대 효과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 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pic>
        <p:nvPicPr>
          <p:cNvPr id="45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D6A4B6-2B47-4D84-9A4D-9384761526E8}"/>
              </a:ext>
            </a:extLst>
          </p:cNvPr>
          <p:cNvSpPr/>
          <p:nvPr/>
        </p:nvSpPr>
        <p:spPr>
          <a:xfrm>
            <a:off x="510240" y="757348"/>
            <a:ext cx="8534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rgbClr val="002060">
                    <a:alpha val="46000"/>
                  </a:srgbClr>
                </a:solidFill>
                <a:latin typeface="+mj-ea"/>
                <a:ea typeface="+mj-ea"/>
              </a:rPr>
              <a:t>4</a:t>
            </a:r>
            <a:r>
              <a:rPr lang="en-US" altLang="ko-KR" sz="2600" dirty="0" smtClean="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rgbClr val="002060">
                    <a:alpha val="46000"/>
                  </a:srgbClr>
                </a:solidFill>
                <a:latin typeface="+mj-ea"/>
                <a:ea typeface="+mj-ea"/>
              </a:rPr>
              <a:t>.</a:t>
            </a:r>
            <a:endParaRPr lang="ko-KR" altLang="en-US" sz="2600" dirty="0">
              <a:solidFill>
                <a:srgbClr val="002060">
                  <a:alpha val="46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24" name="Google Shape;137;g16939af0397_0_41"/>
          <p:cNvSpPr/>
          <p:nvPr/>
        </p:nvSpPr>
        <p:spPr>
          <a:xfrm>
            <a:off x="-1049750" y="614629"/>
            <a:ext cx="6634210" cy="86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 smtClean="0">
                <a:solidFill>
                  <a:schemeClr val="dk1"/>
                </a:solidFill>
                <a:latin typeface="+mj-ea"/>
                <a:ea typeface="+mj-ea"/>
              </a:rPr>
              <a:t>채팅 기능 추가</a:t>
            </a:r>
            <a:endParaRPr sz="26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13541C-2600-4736-BE33-C25D4F1FCA20}"/>
              </a:ext>
            </a:extLst>
          </p:cNvPr>
          <p:cNvCxnSpPr>
            <a:cxnSpLocks/>
          </p:cNvCxnSpPr>
          <p:nvPr/>
        </p:nvCxnSpPr>
        <p:spPr>
          <a:xfrm>
            <a:off x="4411935" y="1727384"/>
            <a:ext cx="39992" cy="4447360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1321138" y="5266558"/>
            <a:ext cx="1837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▲ </a:t>
            </a:r>
            <a:r>
              <a:rPr lang="ko-KR" altLang="en-US" sz="160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  <a:cs typeface="+mj-cs"/>
              </a:rPr>
              <a:t>채팅 기능 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  <a:cs typeface="+mj-cs"/>
              </a:rPr>
              <a:t>예시</a:t>
            </a:r>
            <a:endParaRPr lang="ko-KR" altLang="en-US" sz="1600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  <a:cs typeface="+mj-cs"/>
            </a:endParaRPr>
          </a:p>
        </p:txBody>
      </p:sp>
      <p:pic>
        <p:nvPicPr>
          <p:cNvPr id="12" name="Google Shape;211;g169c2cf0875_0_53"/>
          <p:cNvPicPr preferRelativeResize="0"/>
          <p:nvPr/>
        </p:nvPicPr>
        <p:blipFill rotWithShape="1">
          <a:blip r:embed="rId4">
            <a:alphaModFix/>
          </a:blip>
          <a:srcRect l="2803" r="5750"/>
          <a:stretch/>
        </p:blipFill>
        <p:spPr>
          <a:xfrm>
            <a:off x="267855" y="2373437"/>
            <a:ext cx="3943928" cy="266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5076580" y="3010925"/>
            <a:ext cx="3786372" cy="159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latinLnBrk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다른 이용자와 자료 공유 가능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-&gt; 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이용자의 편리성과 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      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정보의 접근성 ↑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909" y="1991098"/>
            <a:ext cx="4177714" cy="512269"/>
          </a:xfrm>
        </p:spPr>
        <p:txBody>
          <a:bodyPr>
            <a:noAutofit/>
          </a:bodyPr>
          <a:lstStyle/>
          <a:p>
            <a:r>
              <a:rPr lang="en-US" altLang="ko-KR" sz="2400" b="1" u="sng" dirty="0" smtClean="0">
                <a:latin typeface="+mj-ea"/>
                <a:ea typeface="+mj-ea"/>
              </a:rPr>
              <a:t>[</a:t>
            </a:r>
            <a:r>
              <a:rPr lang="ko-KR" altLang="en-US" sz="2400" b="1" u="sng" dirty="0" smtClean="0">
                <a:latin typeface="+mj-ea"/>
                <a:ea typeface="+mj-ea"/>
              </a:rPr>
              <a:t>기대 효과</a:t>
            </a:r>
            <a:r>
              <a:rPr lang="en-US" altLang="ko-KR" sz="2400" b="1" u="sng" dirty="0" smtClean="0">
                <a:latin typeface="+mj-ea"/>
                <a:ea typeface="+mj-ea"/>
              </a:rPr>
              <a:t>]</a:t>
            </a:r>
            <a:r>
              <a:rPr lang="ko-KR" altLang="en-US" sz="2400" b="1" u="sng" dirty="0">
                <a:latin typeface="+mj-ea"/>
                <a:ea typeface="+mj-ea"/>
              </a:rPr>
              <a:t/>
            </a:r>
            <a:br>
              <a:rPr lang="ko-KR" altLang="en-US" sz="2400" b="1" u="sng" dirty="0">
                <a:latin typeface="+mj-ea"/>
                <a:ea typeface="+mj-ea"/>
              </a:rPr>
            </a:br>
            <a:endParaRPr lang="ko-KR" altLang="en-US" sz="2400" b="1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0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A3161-CC22-4FE9-9EFD-B61C5DB9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56" y="2803027"/>
            <a:ext cx="4239485" cy="142636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>개발 환경</a:t>
            </a:r>
            <a: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/>
            </a:r>
            <a:b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</a:br>
            <a:endParaRPr lang="ko-KR" altLang="en-US" sz="3200" b="1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5EF45A-8120-41F5-B68C-0C455D83D7A2}"/>
              </a:ext>
            </a:extLst>
          </p:cNvPr>
          <p:cNvCxnSpPr>
            <a:cxnSpLocks/>
          </p:cNvCxnSpPr>
          <p:nvPr/>
        </p:nvCxnSpPr>
        <p:spPr>
          <a:xfrm>
            <a:off x="876722" y="3669108"/>
            <a:ext cx="7464447" cy="0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02AAAF-468C-4BE0-89A3-E2E9D203A41F}"/>
              </a:ext>
            </a:extLst>
          </p:cNvPr>
          <p:cNvSpPr/>
          <p:nvPr/>
        </p:nvSpPr>
        <p:spPr>
          <a:xfrm>
            <a:off x="3707017" y="3795364"/>
            <a:ext cx="18742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50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+mj-ea"/>
                <a:ea typeface="+mj-ea"/>
              </a:rPr>
              <a:t>정보통신공학과  김재한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6" name="Picture 2" descr="Url - 무료 상호 작용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62" y="5428946"/>
            <a:ext cx="1604363" cy="16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75;p2"/>
          <p:cNvSpPr txBox="1"/>
          <p:nvPr/>
        </p:nvSpPr>
        <p:spPr>
          <a:xfrm>
            <a:off x="734356" y="563072"/>
            <a:ext cx="10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 smtClean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0</a:t>
            </a:r>
            <a:r>
              <a:rPr lang="en-US" altLang="ko-KR" sz="5400" dirty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3</a:t>
            </a:r>
            <a:endParaRPr sz="5400" dirty="0">
              <a:solidFill>
                <a:srgbClr val="00206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88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523;g124fd77f208_1_490"/>
          <p:cNvSpPr/>
          <p:nvPr/>
        </p:nvSpPr>
        <p:spPr>
          <a:xfrm>
            <a:off x="503550" y="1404761"/>
            <a:ext cx="8136900" cy="13685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53998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1347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3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.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개발환경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 txBox="1">
            <a:spLocks/>
          </p:cNvSpPr>
          <p:nvPr/>
        </p:nvSpPr>
        <p:spPr>
          <a:xfrm>
            <a:off x="559234" y="507831"/>
            <a:ext cx="5287284" cy="10442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j-cs"/>
              </a:defRPr>
            </a:lvl1pPr>
          </a:lstStyle>
          <a:p>
            <a:r>
              <a:rPr lang="ko-KR" altLang="en-US" sz="2600" b="1" u="sng" dirty="0" smtClean="0">
                <a:latin typeface="+mj-ea"/>
                <a:ea typeface="+mj-ea"/>
              </a:rPr>
              <a:t>개발 환경</a:t>
            </a:r>
            <a:endParaRPr lang="ko-KR" altLang="en-US" sz="2600" b="1" u="sng" dirty="0">
              <a:latin typeface="+mj-ea"/>
              <a:ea typeface="+mj-ea"/>
            </a:endParaRPr>
          </a:p>
        </p:txBody>
      </p:sp>
      <p:pic>
        <p:nvPicPr>
          <p:cNvPr id="45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243;p5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4" b="100000" l="5517" r="96897">
                        <a14:foregroundMark x1="46897" y1="25287" x2="46897" y2="25287"/>
                        <a14:foregroundMark x1="52759" y1="25287" x2="52759" y2="25287"/>
                        <a14:foregroundMark x1="56207" y1="43103" x2="56207" y2="43103"/>
                        <a14:foregroundMark x1="55172" y1="51724" x2="55172" y2="51724"/>
                        <a14:foregroundMark x1="55172" y1="56897" x2="55172" y2="56897"/>
                        <a14:foregroundMark x1="64828" y1="48276" x2="64828" y2="48276"/>
                        <a14:foregroundMark x1="63448" y1="69540" x2="63448" y2="69540"/>
                        <a14:foregroundMark x1="64828" y1="86207" x2="64828" y2="86207"/>
                        <a14:foregroundMark x1="66552" y1="87356" x2="66552" y2="87356"/>
                        <a14:foregroundMark x1="68966" y1="83333" x2="68966" y2="83333"/>
                        <a14:foregroundMark x1="69655" y1="81609" x2="69655" y2="81609"/>
                        <a14:foregroundMark x1="56552" y1="87931" x2="56552" y2="87931"/>
                        <a14:foregroundMark x1="45172" y1="87931" x2="45172" y2="87931"/>
                        <a14:foregroundMark x1="34828" y1="84483" x2="34828" y2="844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4854" y="1537862"/>
            <a:ext cx="13261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4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7963" y="1625974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45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7260" y="1639045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1042476" y="1760184"/>
            <a:ext cx="1561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sz="2000" b="1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Language</a:t>
            </a:r>
          </a:p>
        </p:txBody>
      </p:sp>
      <p:sp>
        <p:nvSpPr>
          <p:cNvPr id="35" name="Google Shape;523;g124fd77f208_1_490"/>
          <p:cNvSpPr/>
          <p:nvPr/>
        </p:nvSpPr>
        <p:spPr>
          <a:xfrm>
            <a:off x="531858" y="3104330"/>
            <a:ext cx="8136900" cy="13685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1042475" y="3287365"/>
            <a:ext cx="1691489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sz="2000" b="1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Framework/ </a:t>
            </a:r>
          </a:p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sz="2000" b="1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Library</a:t>
            </a:r>
          </a:p>
        </p:txBody>
      </p:sp>
      <p:sp>
        <p:nvSpPr>
          <p:cNvPr id="37" name="Google Shape;523;g124fd77f208_1_490"/>
          <p:cNvSpPr/>
          <p:nvPr/>
        </p:nvSpPr>
        <p:spPr>
          <a:xfrm>
            <a:off x="526642" y="4808365"/>
            <a:ext cx="8136900" cy="13685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1065568" y="5163788"/>
            <a:ext cx="1561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sz="2000" b="1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Language</a:t>
            </a:r>
          </a:p>
        </p:txBody>
      </p:sp>
      <p:pic>
        <p:nvPicPr>
          <p:cNvPr id="46" name="Google Shape;246;p5"/>
          <p:cNvPicPr preferRelativeResize="0"/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26" b="94652" l="9665" r="92193">
                        <a14:foregroundMark x1="23420" y1="77005" x2="23420" y2="77005"/>
                        <a14:foregroundMark x1="31227" y1="73797" x2="31227" y2="73797"/>
                        <a14:foregroundMark x1="46097" y1="71123" x2="46097" y2="71123"/>
                        <a14:foregroundMark x1="54275" y1="62032" x2="54275" y2="62032"/>
                        <a14:foregroundMark x1="55019" y1="71658" x2="55019" y2="71658"/>
                        <a14:foregroundMark x1="62454" y1="70053" x2="62454" y2="70053"/>
                        <a14:foregroundMark x1="81041" y1="77540" x2="81041" y2="775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0954" y="3258172"/>
            <a:ext cx="1080000" cy="9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47;p5"/>
          <p:cNvPicPr preferRelativeResize="0"/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415" r="97095">
                        <a14:foregroundMark x1="51867" y1="47368" x2="51867" y2="473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275" y="3294172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248;p5"/>
          <p:cNvSpPr txBox="1"/>
          <p:nvPr/>
        </p:nvSpPr>
        <p:spPr>
          <a:xfrm>
            <a:off x="7592641" y="3341422"/>
            <a:ext cx="1671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 b="1" dirty="0" err="1">
                <a:latin typeface="+mj-ea"/>
                <a:ea typeface="+mj-ea"/>
              </a:rPr>
              <a:t>okt</a:t>
            </a:r>
            <a:r>
              <a:rPr lang="ko-KR" sz="2600" b="1" dirty="0">
                <a:latin typeface="+mj-ea"/>
                <a:ea typeface="+mj-ea"/>
              </a:rPr>
              <a:t> </a:t>
            </a:r>
            <a:endParaRPr sz="2600" b="1" dirty="0">
              <a:latin typeface="+mj-ea"/>
              <a:ea typeface="+mj-ea"/>
            </a:endParaRPr>
          </a:p>
        </p:txBody>
      </p:sp>
      <p:pic>
        <p:nvPicPr>
          <p:cNvPr id="49" name="Google Shape;249;p5"/>
          <p:cNvPicPr preferRelativeResize="0"/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880" y1="44203" x2="33880" y2="44203"/>
                        <a14:foregroundMark x1="46448" y1="43478" x2="46448" y2="43478"/>
                        <a14:foregroundMark x1="58743" y1="43478" x2="58743" y2="43478"/>
                        <a14:foregroundMark x1="67486" y1="44928" x2="67486" y2="44928"/>
                        <a14:foregroundMark x1="75137" y1="47101" x2="75137" y2="47101"/>
                        <a14:foregroundMark x1="80055" y1="44203" x2="80055" y2="44203"/>
                        <a14:foregroundMark x1="22951" y1="45652" x2="22951" y2="45652"/>
                        <a14:foregroundMark x1="34973" y1="66667" x2="34973" y2="66667"/>
                        <a14:foregroundMark x1="35792" y1="65942" x2="37158" y2="65942"/>
                        <a14:foregroundMark x1="39071" y1="65942" x2="39071" y2="65942"/>
                        <a14:foregroundMark x1="39071" y1="65942" x2="39071" y2="65942"/>
                        <a14:foregroundMark x1="40984" y1="65942" x2="40984" y2="65942"/>
                        <a14:foregroundMark x1="42623" y1="65942" x2="42623" y2="65942"/>
                        <a14:foregroundMark x1="42623" y1="65942" x2="42623" y2="65942"/>
                        <a14:foregroundMark x1="47268" y1="65217" x2="47268" y2="65217"/>
                        <a14:foregroundMark x1="47814" y1="65217" x2="48634" y2="65217"/>
                        <a14:foregroundMark x1="51366" y1="64493" x2="51366" y2="64493"/>
                        <a14:foregroundMark x1="51366" y1="64493" x2="51366" y2="64493"/>
                        <a14:foregroundMark x1="51913" y1="64493" x2="51913" y2="64493"/>
                        <a14:foregroundMark x1="53005" y1="64493" x2="53005" y2="64493"/>
                        <a14:foregroundMark x1="55191" y1="62319" x2="55191" y2="62319"/>
                        <a14:foregroundMark x1="55738" y1="62319" x2="55738" y2="62319"/>
                        <a14:foregroundMark x1="56557" y1="61594" x2="56557" y2="61594"/>
                        <a14:foregroundMark x1="58470" y1="63768" x2="58470" y2="63768"/>
                        <a14:foregroundMark x1="59290" y1="63768" x2="59290" y2="63768"/>
                        <a14:foregroundMark x1="60929" y1="62319" x2="60929" y2="62319"/>
                        <a14:foregroundMark x1="61202" y1="62319" x2="61202" y2="62319"/>
                        <a14:foregroundMark x1="63388" y1="62319" x2="63388" y2="62319"/>
                        <a14:foregroundMark x1="63934" y1="62319" x2="63934" y2="62319"/>
                        <a14:foregroundMark x1="67213" y1="65942" x2="67213" y2="65942"/>
                        <a14:foregroundMark x1="69399" y1="65942" x2="69399" y2="65942"/>
                        <a14:foregroundMark x1="69945" y1="65942" x2="69945" y2="65942"/>
                        <a14:foregroundMark x1="70765" y1="65942" x2="70765" y2="65942"/>
                        <a14:foregroundMark x1="71311" y1="65942" x2="71311" y2="65942"/>
                        <a14:foregroundMark x1="77322" y1="67391" x2="77322" y2="67391"/>
                        <a14:foregroundMark x1="80328" y1="66667" x2="80328" y2="66667"/>
                        <a14:foregroundMark x1="81967" y1="65942" x2="81967" y2="65942"/>
                        <a14:foregroundMark x1="82240" y1="65942" x2="82240" y2="65942"/>
                        <a14:foregroundMark x1="83060" y1="65217" x2="83060" y2="65217"/>
                        <a14:foregroundMark x1="83880" y1="65217" x2="83880" y2="65217"/>
                        <a14:foregroundMark x1="84699" y1="65942" x2="84699" y2="65942"/>
                        <a14:foregroundMark x1="85519" y1="65942" x2="85519" y2="65942"/>
                        <a14:foregroundMark x1="86339" y1="65942" x2="86339" y2="65942"/>
                        <a14:foregroundMark x1="87158" y1="65942" x2="87158" y2="65942"/>
                        <a14:foregroundMark x1="45355" y1="65942" x2="45355" y2="65942"/>
                        <a14:foregroundMark x1="55738" y1="69565" x2="55738" y2="69565"/>
                        <a14:foregroundMark x1="57650" y1="69565" x2="57650" y2="69565"/>
                        <a14:foregroundMark x1="76230" y1="65217" x2="76230" y2="65217"/>
                        <a14:foregroundMark x1="76776" y1="64493" x2="76776" y2="64493"/>
                        <a14:foregroundMark x1="76776" y1="64493" x2="76776" y2="64493"/>
                        <a14:foregroundMark x1="76776" y1="64493" x2="76776" y2="64493"/>
                        <a14:foregroundMark x1="76776" y1="64493" x2="76776" y2="64493"/>
                        <a14:foregroundMark x1="76503" y1="64493" x2="76503" y2="64493"/>
                        <a14:foregroundMark x1="75956" y1="62319" x2="75956" y2="62319"/>
                        <a14:backgroundMark x1="32514" y1="24638" x2="32514" y2="24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631" y="3306657"/>
            <a:ext cx="1923258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50;p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40954" y="5051892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51;p5"/>
          <p:cNvPicPr preferRelativeResize="0"/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87111" y1="15556" x2="87111" y2="15556"/>
                        <a14:foregroundMark x1="76889" y1="4889" x2="76889" y2="4889"/>
                        <a14:foregroundMark x1="76444" y1="5778" x2="76444" y2="5778"/>
                        <a14:foregroundMark x1="90222" y1="10222" x2="90222" y2="10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8275" y="498789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52;p5"/>
          <p:cNvPicPr preferRelativeResize="0"/>
          <p:nvPr/>
        </p:nvPicPr>
        <p:blipFill>
          <a:blip r:embed="rId17"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37500" y1="20982" x2="37500" y2="20982"/>
                        <a14:foregroundMark x1="20982" y1="28125" x2="20982" y2="28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8173" y="4990787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1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523;g124fd77f208_1_490"/>
          <p:cNvSpPr/>
          <p:nvPr/>
        </p:nvSpPr>
        <p:spPr>
          <a:xfrm>
            <a:off x="503550" y="2217556"/>
            <a:ext cx="8136900" cy="13685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Malgun Gothic"/>
              <a:sym typeface="Malgun Gothic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53998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1347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ourier New" panose="02070309020205020404" pitchFamily="49" charset="0"/>
              </a:rPr>
              <a:t>3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ourier New" panose="02070309020205020404" pitchFamily="49" charset="0"/>
              </a:rPr>
              <a:t>.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ourier New" panose="02070309020205020404" pitchFamily="49" charset="0"/>
              </a:rPr>
              <a:t>개발환경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Courier New" panose="02070309020205020404" pitchFamily="49" charset="0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 txBox="1">
            <a:spLocks/>
          </p:cNvSpPr>
          <p:nvPr/>
        </p:nvSpPr>
        <p:spPr>
          <a:xfrm>
            <a:off x="559234" y="507831"/>
            <a:ext cx="5287284" cy="10442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j-cs"/>
              </a:defRPr>
            </a:lvl1pPr>
          </a:lstStyle>
          <a:p>
            <a:r>
              <a:rPr lang="ko-KR" altLang="en-US" sz="2600" b="1" u="sng" dirty="0" smtClean="0">
                <a:latin typeface="+mn-ea"/>
                <a:ea typeface="+mn-ea"/>
              </a:rPr>
              <a:t>개발 환경</a:t>
            </a:r>
            <a:endParaRPr lang="ko-KR" altLang="en-US" sz="2600" b="1" u="sng" dirty="0">
              <a:latin typeface="+mn-ea"/>
              <a:ea typeface="+mn-ea"/>
            </a:endParaRPr>
          </a:p>
        </p:txBody>
      </p:sp>
      <p:pic>
        <p:nvPicPr>
          <p:cNvPr id="45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1042476" y="2572979"/>
            <a:ext cx="1561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sz="2000" b="1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DB</a:t>
            </a:r>
          </a:p>
        </p:txBody>
      </p:sp>
      <p:sp>
        <p:nvSpPr>
          <p:cNvPr id="37" name="Google Shape;523;g124fd77f208_1_490"/>
          <p:cNvSpPr/>
          <p:nvPr/>
        </p:nvSpPr>
        <p:spPr>
          <a:xfrm>
            <a:off x="526642" y="3829308"/>
            <a:ext cx="8136900" cy="13685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Malgun Gothic"/>
              <a:sym typeface="Malgun Gothic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1065568" y="4184731"/>
            <a:ext cx="1561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sz="2000" b="1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Tool</a:t>
            </a:r>
          </a:p>
        </p:txBody>
      </p:sp>
      <p:pic>
        <p:nvPicPr>
          <p:cNvPr id="23" name="Google Shape;268;g169c2cf0875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476" y="2469413"/>
            <a:ext cx="1418121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69;g169c2cf0875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037" y="2446933"/>
            <a:ext cx="144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70;g169c2cf0875_0_95"/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34" r="100000">
                        <a14:foregroundMark x1="34768" y1="79042" x2="34768" y2="79042"/>
                        <a14:foregroundMark x1="38079" y1="69461" x2="38079" y2="69461"/>
                        <a14:foregroundMark x1="39404" y1="77844" x2="39404" y2="77844"/>
                        <a14:foregroundMark x1="45364" y1="71856" x2="45364" y2="71856"/>
                        <a14:foregroundMark x1="53642" y1="74850" x2="53642" y2="74850"/>
                        <a14:foregroundMark x1="64238" y1="77246" x2="64238" y2="77246"/>
                        <a14:foregroundMark x1="70861" y1="79042" x2="70861" y2="790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3757" y="4063592"/>
            <a:ext cx="144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71;g169c2cf0875_0_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3757" y="4097706"/>
            <a:ext cx="144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2;g169c2cf0875_0_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8655" y="4106435"/>
            <a:ext cx="144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73;g169c2cf0875_0_95"/>
          <p:cNvPicPr preferRelativeResize="0"/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2616" y1="74046" x2="32616" y2="74046"/>
                        <a14:foregroundMark x1="39785" y1="79389" x2="39785" y2="79389"/>
                        <a14:foregroundMark x1="48029" y1="73282" x2="48029" y2="73282"/>
                        <a14:foregroundMark x1="53763" y1="77863" x2="53763" y2="77863"/>
                        <a14:foregroundMark x1="62007" y1="80153" x2="62007" y2="80153"/>
                        <a14:foregroundMark x1="69176" y1="82443" x2="69176" y2="82443"/>
                        <a14:foregroundMark x1="67025" y1="74046" x2="67025" y2="74046"/>
                        <a14:foregroundMark x1="68459" y1="74809" x2="68459" y2="748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6098" y="4063592"/>
            <a:ext cx="1620000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31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A3161-CC22-4FE9-9EFD-B61C5DB9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56" y="2738375"/>
            <a:ext cx="4239485" cy="142636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>프로젝트 라이선스</a:t>
            </a:r>
            <a: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/>
            </a:r>
            <a:b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</a:br>
            <a:endParaRPr lang="ko-KR" altLang="en-US" sz="3200" b="1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5EF45A-8120-41F5-B68C-0C455D83D7A2}"/>
              </a:ext>
            </a:extLst>
          </p:cNvPr>
          <p:cNvCxnSpPr>
            <a:cxnSpLocks/>
          </p:cNvCxnSpPr>
          <p:nvPr/>
        </p:nvCxnSpPr>
        <p:spPr>
          <a:xfrm>
            <a:off x="876722" y="3669108"/>
            <a:ext cx="7464447" cy="0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02AAAF-468C-4BE0-89A3-E2E9D203A41F}"/>
              </a:ext>
            </a:extLst>
          </p:cNvPr>
          <p:cNvSpPr/>
          <p:nvPr/>
        </p:nvSpPr>
        <p:spPr>
          <a:xfrm>
            <a:off x="3634080" y="3763038"/>
            <a:ext cx="2034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5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+mj-ea"/>
                <a:ea typeface="+mj-ea"/>
              </a:rPr>
              <a:t>산업시스템공학과  </a:t>
            </a:r>
            <a:r>
              <a:rPr lang="ko-KR" altLang="en-US" sz="1400" kern="0" spc="-150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+mj-ea"/>
                <a:ea typeface="+mj-ea"/>
              </a:rPr>
              <a:t>장민주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6" name="Picture 2" descr="Url - 무료 상호 작용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62" y="5428946"/>
            <a:ext cx="1604363" cy="16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75;p2"/>
          <p:cNvSpPr txBox="1"/>
          <p:nvPr/>
        </p:nvSpPr>
        <p:spPr>
          <a:xfrm>
            <a:off x="734356" y="563072"/>
            <a:ext cx="10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 smtClean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0</a:t>
            </a:r>
            <a:r>
              <a:rPr lang="en-US" altLang="ko-KR" sz="5400" dirty="0" smtClean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4</a:t>
            </a:r>
            <a:endParaRPr sz="5400" dirty="0">
              <a:solidFill>
                <a:srgbClr val="00206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53998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23272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4.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프로젝트 라이선스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559234" y="4592048"/>
            <a:ext cx="4319250" cy="1525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50000"/>
              </a:lnSpc>
              <a:spcBef>
                <a:spcPts val="1000"/>
              </a:spcBef>
            </a:pPr>
            <a:r>
              <a:rPr lang="en-US" altLang="ko-KR" sz="1200" dirty="0">
                <a:latin typeface="+mj-ea"/>
                <a:ea typeface="+mj-ea"/>
              </a:rPr>
              <a:t>Permissions of this strong </a:t>
            </a:r>
            <a:r>
              <a:rPr lang="en-US" altLang="ko-KR" sz="1200" dirty="0" err="1">
                <a:latin typeface="+mj-ea"/>
                <a:ea typeface="+mj-ea"/>
              </a:rPr>
              <a:t>copyleft</a:t>
            </a:r>
            <a:r>
              <a:rPr lang="en-US" altLang="ko-KR" sz="1200" dirty="0">
                <a:latin typeface="+mj-ea"/>
                <a:ea typeface="+mj-ea"/>
              </a:rPr>
              <a:t> license </a:t>
            </a:r>
            <a:endParaRPr lang="en-US" altLang="ko-KR" sz="1200" dirty="0" smtClean="0">
              <a:latin typeface="+mj-ea"/>
              <a:ea typeface="+mj-ea"/>
            </a:endParaRPr>
          </a:p>
          <a:p>
            <a:pPr defTabSz="914400" latinLnBrk="1">
              <a:lnSpc>
                <a:spcPct val="50000"/>
              </a:lnSpc>
              <a:spcBef>
                <a:spcPts val="1000"/>
              </a:spcBef>
            </a:pPr>
            <a:r>
              <a:rPr lang="en-US" altLang="ko-KR" sz="1200" dirty="0" smtClean="0">
                <a:latin typeface="+mj-ea"/>
                <a:ea typeface="+mj-ea"/>
              </a:rPr>
              <a:t>are </a:t>
            </a:r>
            <a:r>
              <a:rPr lang="en-US" altLang="ko-KR" sz="1200" dirty="0">
                <a:latin typeface="+mj-ea"/>
                <a:ea typeface="+mj-ea"/>
              </a:rPr>
              <a:t>conditioned on making available complete </a:t>
            </a:r>
            <a:endParaRPr lang="en-US" altLang="ko-KR" sz="1200" dirty="0" smtClean="0">
              <a:latin typeface="+mj-ea"/>
              <a:ea typeface="+mj-ea"/>
            </a:endParaRPr>
          </a:p>
          <a:p>
            <a:pPr defTabSz="914400" latinLnBrk="1">
              <a:lnSpc>
                <a:spcPct val="50000"/>
              </a:lnSpc>
              <a:spcBef>
                <a:spcPts val="1000"/>
              </a:spcBef>
            </a:pPr>
            <a:r>
              <a:rPr lang="en-US" altLang="ko-KR" sz="1200" dirty="0" smtClean="0">
                <a:latin typeface="+mj-ea"/>
                <a:ea typeface="+mj-ea"/>
              </a:rPr>
              <a:t>source </a:t>
            </a:r>
            <a:r>
              <a:rPr lang="en-US" altLang="ko-KR" sz="1200" dirty="0">
                <a:latin typeface="+mj-ea"/>
                <a:ea typeface="+mj-ea"/>
              </a:rPr>
              <a:t>code of licensed works and modifications, </a:t>
            </a:r>
            <a:endParaRPr lang="en-US" altLang="ko-KR" sz="1200" dirty="0" smtClean="0">
              <a:latin typeface="+mj-ea"/>
              <a:ea typeface="+mj-ea"/>
            </a:endParaRPr>
          </a:p>
          <a:p>
            <a:pPr defTabSz="914400" latinLnBrk="1">
              <a:lnSpc>
                <a:spcPct val="50000"/>
              </a:lnSpc>
              <a:spcBef>
                <a:spcPts val="1000"/>
              </a:spcBef>
            </a:pPr>
            <a:r>
              <a:rPr lang="en-US" altLang="ko-KR" sz="1200" dirty="0" smtClean="0">
                <a:latin typeface="+mj-ea"/>
                <a:ea typeface="+mj-ea"/>
              </a:rPr>
              <a:t>which </a:t>
            </a:r>
            <a:r>
              <a:rPr lang="en-US" altLang="ko-KR" sz="1200" dirty="0">
                <a:latin typeface="+mj-ea"/>
                <a:ea typeface="+mj-ea"/>
              </a:rPr>
              <a:t>include larger works using a licensed work, </a:t>
            </a:r>
            <a:endParaRPr lang="en-US" altLang="ko-KR" sz="1200" dirty="0" smtClean="0">
              <a:latin typeface="+mj-ea"/>
              <a:ea typeface="+mj-ea"/>
            </a:endParaRPr>
          </a:p>
          <a:p>
            <a:pPr defTabSz="914400" latinLnBrk="1">
              <a:lnSpc>
                <a:spcPct val="50000"/>
              </a:lnSpc>
              <a:spcBef>
                <a:spcPts val="1000"/>
              </a:spcBef>
            </a:pPr>
            <a:r>
              <a:rPr lang="en-US" altLang="ko-KR" sz="1200" dirty="0" smtClean="0">
                <a:latin typeface="+mj-ea"/>
                <a:ea typeface="+mj-ea"/>
              </a:rPr>
              <a:t>under </a:t>
            </a:r>
            <a:r>
              <a:rPr lang="en-US" altLang="ko-KR" sz="1200" dirty="0">
                <a:latin typeface="+mj-ea"/>
                <a:ea typeface="+mj-ea"/>
              </a:rPr>
              <a:t>the same license. Copyright and license </a:t>
            </a:r>
            <a:endParaRPr lang="en-US" altLang="ko-KR" sz="1200" dirty="0" smtClean="0">
              <a:latin typeface="+mj-ea"/>
              <a:ea typeface="+mj-ea"/>
            </a:endParaRPr>
          </a:p>
          <a:p>
            <a:pPr defTabSz="914400" latinLnBrk="1">
              <a:lnSpc>
                <a:spcPct val="50000"/>
              </a:lnSpc>
              <a:spcBef>
                <a:spcPts val="1000"/>
              </a:spcBef>
            </a:pPr>
            <a:r>
              <a:rPr lang="en-US" altLang="ko-KR" sz="1200" dirty="0" smtClean="0">
                <a:latin typeface="+mj-ea"/>
                <a:ea typeface="+mj-ea"/>
              </a:rPr>
              <a:t>notices must </a:t>
            </a:r>
            <a:r>
              <a:rPr lang="en-US" altLang="ko-KR" sz="1200" dirty="0">
                <a:latin typeface="+mj-ea"/>
                <a:ea typeface="+mj-ea"/>
              </a:rPr>
              <a:t>be preserved. Contributors </a:t>
            </a:r>
            <a:r>
              <a:rPr lang="en-US" altLang="ko-KR" sz="1200" dirty="0" smtClean="0">
                <a:latin typeface="+mj-ea"/>
                <a:ea typeface="+mj-ea"/>
              </a:rPr>
              <a:t>provide</a:t>
            </a:r>
          </a:p>
          <a:p>
            <a:pPr defTabSz="914400" latinLnBrk="1">
              <a:lnSpc>
                <a:spcPct val="50000"/>
              </a:lnSpc>
              <a:spcBef>
                <a:spcPts val="1000"/>
              </a:spcBef>
            </a:pPr>
            <a:r>
              <a:rPr lang="en-US" altLang="ko-KR" sz="1200" dirty="0" smtClean="0">
                <a:latin typeface="+mj-ea"/>
                <a:ea typeface="+mj-ea"/>
              </a:rPr>
              <a:t> an express grant </a:t>
            </a:r>
            <a:r>
              <a:rPr lang="en-US" altLang="ko-KR" sz="1200" dirty="0">
                <a:latin typeface="+mj-ea"/>
                <a:ea typeface="+mj-ea"/>
              </a:rPr>
              <a:t>of patent rights.</a:t>
            </a:r>
            <a:endParaRPr lang="en-US" altLang="ko-KR" sz="1200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 txBox="1">
            <a:spLocks/>
          </p:cNvSpPr>
          <p:nvPr/>
        </p:nvSpPr>
        <p:spPr>
          <a:xfrm>
            <a:off x="604055" y="1145572"/>
            <a:ext cx="5287284" cy="10442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j-cs"/>
              </a:defRPr>
            </a:lvl1pPr>
          </a:lstStyle>
          <a:p>
            <a:r>
              <a:rPr lang="en-US" altLang="ko-KR" sz="2600" b="1" u="sng" dirty="0">
                <a:latin typeface="+mj-ea"/>
                <a:ea typeface="+mj-ea"/>
              </a:rPr>
              <a:t>GNU General Public License v3.0</a:t>
            </a:r>
          </a:p>
          <a:p>
            <a:r>
              <a:rPr lang="ko-KR" altLang="en-US" sz="2600" b="1" u="sng" dirty="0" smtClean="0">
                <a:latin typeface="+mj-ea"/>
                <a:ea typeface="+mj-ea"/>
              </a:rPr>
              <a:t/>
            </a:r>
            <a:br>
              <a:rPr lang="ko-KR" altLang="en-US" sz="2600" b="1" u="sng" dirty="0" smtClean="0">
                <a:latin typeface="+mj-ea"/>
                <a:ea typeface="+mj-ea"/>
              </a:rPr>
            </a:br>
            <a:endParaRPr lang="ko-KR" altLang="en-US" sz="2600" b="1" u="sng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4572000" y="2901322"/>
            <a:ext cx="4281956" cy="1826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latinLnBrk="1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저작권 표시 및 변경사항을 명시</a:t>
            </a:r>
            <a:endParaRPr lang="en-US" altLang="ko-KR" sz="16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285750" indent="-285750" defTabSz="914400" latinLnBrk="1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수정 및 </a:t>
            </a:r>
            <a:r>
              <a:rPr lang="ko-KR" altLang="en-US" sz="1600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베포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허용</a:t>
            </a:r>
            <a:endParaRPr lang="en-US" altLang="ko-KR" sz="16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285750" indent="-285750" defTabSz="914400" latinLnBrk="1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파생 저작물에 대한 소스코드를 제공하거나 요청 시 제공하겠다는 약정서를 제공</a:t>
            </a:r>
            <a:endParaRPr lang="en-US" altLang="ko-KR" sz="16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pic>
        <p:nvPicPr>
          <p:cNvPr id="45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PLv3 Logo.sv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28" y="2408724"/>
            <a:ext cx="3359441" cy="167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13541C-2600-4736-BE33-C25D4F1FCA20}"/>
              </a:ext>
            </a:extLst>
          </p:cNvPr>
          <p:cNvCxnSpPr>
            <a:cxnSpLocks/>
          </p:cNvCxnSpPr>
          <p:nvPr/>
        </p:nvCxnSpPr>
        <p:spPr>
          <a:xfrm>
            <a:off x="4356517" y="1962676"/>
            <a:ext cx="51966" cy="4448497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9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A3161-CC22-4FE9-9EFD-B61C5DB9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56" y="2738375"/>
            <a:ext cx="4239485" cy="142636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>프로젝트 일정 및</a:t>
            </a:r>
            <a: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/>
            </a:r>
            <a:b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</a:br>
            <a:r>
              <a:rPr lang="ko-KR" altLang="en-US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>업무 분담</a:t>
            </a:r>
            <a: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/>
            </a:r>
            <a:b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</a:br>
            <a:endParaRPr lang="ko-KR" altLang="en-US" sz="3200" b="1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5EF45A-8120-41F5-B68C-0C455D83D7A2}"/>
              </a:ext>
            </a:extLst>
          </p:cNvPr>
          <p:cNvCxnSpPr>
            <a:cxnSpLocks/>
          </p:cNvCxnSpPr>
          <p:nvPr/>
        </p:nvCxnSpPr>
        <p:spPr>
          <a:xfrm>
            <a:off x="876722" y="3669108"/>
            <a:ext cx="7464447" cy="0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02AAAF-468C-4BE0-89A3-E2E9D203A41F}"/>
              </a:ext>
            </a:extLst>
          </p:cNvPr>
          <p:cNvSpPr/>
          <p:nvPr/>
        </p:nvSpPr>
        <p:spPr>
          <a:xfrm>
            <a:off x="3634080" y="3763038"/>
            <a:ext cx="2034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5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+mj-ea"/>
                <a:ea typeface="+mj-ea"/>
              </a:rPr>
              <a:t>산업시스템공학과  </a:t>
            </a:r>
            <a:r>
              <a:rPr lang="ko-KR" altLang="en-US" sz="1400" kern="0" spc="-150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+mj-ea"/>
                <a:ea typeface="+mj-ea"/>
              </a:rPr>
              <a:t>장민주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6" name="Picture 2" descr="Url - 무료 상호 작용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62" y="5428946"/>
            <a:ext cx="1604363" cy="16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75;p2"/>
          <p:cNvSpPr txBox="1"/>
          <p:nvPr/>
        </p:nvSpPr>
        <p:spPr>
          <a:xfrm>
            <a:off x="734356" y="563072"/>
            <a:ext cx="10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 smtClean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0</a:t>
            </a:r>
            <a:r>
              <a:rPr lang="en-US" altLang="ko-KR" sz="5400" dirty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5</a:t>
            </a:r>
            <a:endParaRPr sz="5400" dirty="0">
              <a:solidFill>
                <a:srgbClr val="00206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59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53998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16289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5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. 1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역할 분담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pic>
        <p:nvPicPr>
          <p:cNvPr id="45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12;g124fd77f208_1_490"/>
          <p:cNvSpPr txBox="1"/>
          <p:nvPr/>
        </p:nvSpPr>
        <p:spPr>
          <a:xfrm>
            <a:off x="3995936" y="479095"/>
            <a:ext cx="108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+mj-ea"/>
                <a:ea typeface="+mj-ea"/>
              </a:rPr>
              <a:t>4-1</a:t>
            </a:r>
            <a:endParaRPr sz="240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7" name="Google Shape;523;g124fd77f208_1_490"/>
          <p:cNvSpPr/>
          <p:nvPr/>
        </p:nvSpPr>
        <p:spPr>
          <a:xfrm>
            <a:off x="505878" y="1720754"/>
            <a:ext cx="8136900" cy="13685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9" name="Google Shape;525;g124fd77f208_1_490"/>
          <p:cNvSpPr txBox="1"/>
          <p:nvPr/>
        </p:nvSpPr>
        <p:spPr>
          <a:xfrm>
            <a:off x="1954009" y="2179417"/>
            <a:ext cx="977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김중원</a:t>
            </a:r>
            <a:endParaRPr sz="1800" b="1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40" name="Google Shape;523;g124fd77f208_1_490"/>
          <p:cNvSpPr/>
          <p:nvPr/>
        </p:nvSpPr>
        <p:spPr>
          <a:xfrm>
            <a:off x="505878" y="3384071"/>
            <a:ext cx="8136900" cy="13685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41" name="Google Shape;523;g124fd77f208_1_490"/>
          <p:cNvSpPr/>
          <p:nvPr/>
        </p:nvSpPr>
        <p:spPr>
          <a:xfrm>
            <a:off x="505878" y="5094858"/>
            <a:ext cx="8136900" cy="13685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43" name="Google Shape;525;g124fd77f208_1_490"/>
          <p:cNvSpPr txBox="1"/>
          <p:nvPr/>
        </p:nvSpPr>
        <p:spPr>
          <a:xfrm>
            <a:off x="1954009" y="3905857"/>
            <a:ext cx="977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김재한</a:t>
            </a:r>
            <a:endParaRPr sz="2000" b="1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46" name="Google Shape;525;g124fd77f208_1_490"/>
          <p:cNvSpPr txBox="1"/>
          <p:nvPr/>
        </p:nvSpPr>
        <p:spPr>
          <a:xfrm>
            <a:off x="1954009" y="5579108"/>
            <a:ext cx="977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장민주</a:t>
            </a:r>
            <a:endParaRPr sz="2000" b="1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 txBox="1">
            <a:spLocks/>
          </p:cNvSpPr>
          <p:nvPr/>
        </p:nvSpPr>
        <p:spPr>
          <a:xfrm>
            <a:off x="607478" y="971831"/>
            <a:ext cx="5801967" cy="68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j-cs"/>
              </a:defRPr>
            </a:lvl1pPr>
          </a:lstStyle>
          <a:p>
            <a:r>
              <a:rPr lang="en-US" altLang="ko-KR" sz="3200" b="1" dirty="0" smtClean="0">
                <a:latin typeface="+mj-ea"/>
                <a:ea typeface="+mj-ea"/>
              </a:rPr>
              <a:t>KKJ </a:t>
            </a:r>
            <a:r>
              <a:rPr lang="ko-KR" altLang="en-US" sz="3200" b="1" dirty="0" smtClean="0">
                <a:latin typeface="+mj-ea"/>
                <a:ea typeface="+mj-ea"/>
              </a:rPr>
              <a:t>역할 분담</a:t>
            </a:r>
            <a:br>
              <a:rPr lang="ko-KR" altLang="en-US" sz="3200" b="1" dirty="0" smtClean="0">
                <a:latin typeface="+mj-ea"/>
                <a:ea typeface="+mj-ea"/>
              </a:rPr>
            </a:br>
            <a:endParaRPr lang="ko-KR" altLang="en-US" sz="3000" b="1" dirty="0">
              <a:latin typeface="+mj-ea"/>
              <a:ea typeface="+mj-ea"/>
            </a:endParaRPr>
          </a:p>
        </p:txBody>
      </p:sp>
      <p:pic>
        <p:nvPicPr>
          <p:cNvPr id="2050" name="Picture 2" descr="Boy face - Free people icon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33" y="193151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ttle girl face - Free people ic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9" y="532914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y face free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5" y="3655891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3306875" y="1839974"/>
            <a:ext cx="5513841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latinLnBrk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Back-end</a:t>
            </a:r>
          </a:p>
          <a:p>
            <a:pPr marL="342900" indent="-342900" defTabSz="914400" latinLnBrk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로그인 </a:t>
            </a: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/ </a:t>
            </a:r>
            <a:r>
              <a:rPr lang="ko-KR" altLang="en-US" sz="1600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마이페이지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/ </a:t>
            </a:r>
            <a:r>
              <a:rPr lang="ko-KR" altLang="en-US" sz="1600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채팅방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기능 추가</a:t>
            </a:r>
            <a:endParaRPr lang="en-US" altLang="ko-KR" sz="16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14400" latinLnBrk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프로젝트 세부 일정 관리</a:t>
            </a:r>
            <a:endParaRPr lang="en-US" altLang="ko-KR" sz="16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14400" latinLnBrk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3306875" y="3556442"/>
            <a:ext cx="5513841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latinLnBrk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front-end</a:t>
            </a:r>
          </a:p>
          <a:p>
            <a:pPr marL="342900" indent="-342900" defTabSz="914400" latinLnBrk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UI/UX 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코드 구현</a:t>
            </a:r>
            <a:endParaRPr lang="en-US" altLang="ko-KR" sz="16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14400" latinLnBrk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제안서 및 보고서 문서 관리</a:t>
            </a:r>
            <a:endParaRPr lang="en-US" altLang="ko-KR" sz="16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14400" latinLnBrk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3307756" y="5422634"/>
            <a:ext cx="5513841" cy="71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latinLnBrk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딥러닝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모델 분석</a:t>
            </a:r>
            <a:r>
              <a:rPr lang="en-US" altLang="ko-KR" sz="1600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및 새로운 모델과 비교 </a:t>
            </a:r>
            <a:endParaRPr lang="en-US" altLang="ko-KR" sz="16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14400" latinLnBrk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발표 </a:t>
            </a:r>
            <a:r>
              <a:rPr lang="en-US" altLang="ko-KR" sz="1600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ppt</a:t>
            </a: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취합 및 제작</a:t>
            </a:r>
            <a:endParaRPr lang="en-US" altLang="ko-KR" sz="1600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34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53998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20803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5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. 2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프로젝트 일정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pic>
        <p:nvPicPr>
          <p:cNvPr id="45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12;g124fd77f208_1_490"/>
          <p:cNvSpPr txBox="1"/>
          <p:nvPr/>
        </p:nvSpPr>
        <p:spPr>
          <a:xfrm>
            <a:off x="3995936" y="479095"/>
            <a:ext cx="108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+mj-ea"/>
                <a:ea typeface="+mj-ea"/>
              </a:rPr>
              <a:t>4-1</a:t>
            </a:r>
            <a:endParaRPr sz="240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 txBox="1">
            <a:spLocks/>
          </p:cNvSpPr>
          <p:nvPr/>
        </p:nvSpPr>
        <p:spPr>
          <a:xfrm>
            <a:off x="607478" y="971831"/>
            <a:ext cx="5801967" cy="68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j-cs"/>
              </a:defRPr>
            </a:lvl1pPr>
          </a:lstStyle>
          <a:p>
            <a:r>
              <a:rPr lang="ko-KR" altLang="en-US" sz="3200" b="1" dirty="0" smtClean="0">
                <a:latin typeface="+mj-ea"/>
                <a:ea typeface="+mj-ea"/>
              </a:rPr>
              <a:t>프로젝트 일정</a:t>
            </a:r>
            <a:br>
              <a:rPr lang="ko-KR" altLang="en-US" sz="3200" b="1" dirty="0" smtClean="0">
                <a:latin typeface="+mj-ea"/>
                <a:ea typeface="+mj-ea"/>
              </a:rPr>
            </a:br>
            <a:endParaRPr lang="ko-KR" altLang="en-US" sz="3000" b="1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39" y="1574089"/>
            <a:ext cx="6144121" cy="51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72266ED-C3DC-410D-B173-93F27686E5D3}"/>
              </a:ext>
            </a:extLst>
          </p:cNvPr>
          <p:cNvCxnSpPr/>
          <p:nvPr/>
        </p:nvCxnSpPr>
        <p:spPr>
          <a:xfrm>
            <a:off x="765152" y="1645276"/>
            <a:ext cx="746444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D1EF4D-7AE0-4475-91C5-31C0CFB99DF3}"/>
              </a:ext>
            </a:extLst>
          </p:cNvPr>
          <p:cNvSpPr txBox="1"/>
          <p:nvPr/>
        </p:nvSpPr>
        <p:spPr>
          <a:xfrm>
            <a:off x="-109902" y="1030129"/>
            <a:ext cx="4021440" cy="5478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91440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lang="en-US" altLang="ko-KR" sz="32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Courier New" panose="02070309020205020404" pitchFamily="49" charset="0"/>
              </a:rPr>
              <a:t>CONTENTS</a:t>
            </a:r>
            <a:endParaRPr lang="ko-KR" altLang="en-US" sz="3200" b="1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67" name="Google Shape;175;p2"/>
          <p:cNvSpPr txBox="1"/>
          <p:nvPr/>
        </p:nvSpPr>
        <p:spPr>
          <a:xfrm>
            <a:off x="811012" y="2006181"/>
            <a:ext cx="1080600" cy="92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01</a:t>
            </a:r>
            <a:endParaRPr sz="5400" dirty="0">
              <a:solidFill>
                <a:srgbClr val="00206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68" name="Google Shape;176;p2"/>
          <p:cNvCxnSpPr/>
          <p:nvPr/>
        </p:nvCxnSpPr>
        <p:spPr>
          <a:xfrm>
            <a:off x="610348" y="2782216"/>
            <a:ext cx="115212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177;p2"/>
          <p:cNvCxnSpPr/>
          <p:nvPr/>
        </p:nvCxnSpPr>
        <p:spPr>
          <a:xfrm>
            <a:off x="2231740" y="2708920"/>
            <a:ext cx="115212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178;p2"/>
          <p:cNvCxnSpPr/>
          <p:nvPr/>
        </p:nvCxnSpPr>
        <p:spPr>
          <a:xfrm>
            <a:off x="3887924" y="2708920"/>
            <a:ext cx="115212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179;p2"/>
          <p:cNvCxnSpPr/>
          <p:nvPr/>
        </p:nvCxnSpPr>
        <p:spPr>
          <a:xfrm>
            <a:off x="5652120" y="2708920"/>
            <a:ext cx="115212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180;p2"/>
          <p:cNvCxnSpPr/>
          <p:nvPr/>
        </p:nvCxnSpPr>
        <p:spPr>
          <a:xfrm>
            <a:off x="7362564" y="2708920"/>
            <a:ext cx="115212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181;p2"/>
          <p:cNvSpPr txBox="1"/>
          <p:nvPr/>
        </p:nvSpPr>
        <p:spPr>
          <a:xfrm>
            <a:off x="519473" y="3577745"/>
            <a:ext cx="1368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  <a:t>기존 프로젝트 소개 및 분석</a:t>
            </a:r>
            <a:endParaRPr sz="1800" b="1" dirty="0">
              <a:solidFill>
                <a:srgbClr val="00206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83" name="Google Shape;191;p2"/>
          <p:cNvSpPr txBox="1"/>
          <p:nvPr/>
        </p:nvSpPr>
        <p:spPr>
          <a:xfrm>
            <a:off x="2148187" y="3716245"/>
            <a:ext cx="165618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  <a:t>기능 추가 및 개선 </a:t>
            </a:r>
            <a:r>
              <a:rPr lang="en-US" altLang="ko-KR" sz="1800" b="1" dirty="0" smtClean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  <a:t>/ </a:t>
            </a:r>
            <a:r>
              <a:rPr lang="ko-KR" altLang="en-US" sz="1800" b="1" dirty="0" smtClean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  <a:t>기대효과</a:t>
            </a:r>
            <a:endParaRPr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84" name="Google Shape;192;p2"/>
          <p:cNvSpPr txBox="1"/>
          <p:nvPr/>
        </p:nvSpPr>
        <p:spPr>
          <a:xfrm>
            <a:off x="3857395" y="3993224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  <a:t>개발환경</a:t>
            </a:r>
            <a:endParaRPr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85" name="Google Shape;193;p2"/>
          <p:cNvSpPr txBox="1"/>
          <p:nvPr/>
        </p:nvSpPr>
        <p:spPr>
          <a:xfrm>
            <a:off x="7080968" y="3716245"/>
            <a:ext cx="18722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  <a:t>프로젝트 </a:t>
            </a:r>
            <a:endParaRPr lang="en-US" altLang="ko-KR" sz="1800" b="1" dirty="0" smtClean="0">
              <a:solidFill>
                <a:srgbClr val="00206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smtClean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  <a:t>일정 </a:t>
            </a:r>
            <a:r>
              <a:rPr lang="ko-KR" sz="1800" b="1" dirty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  <a:t/>
            </a:r>
            <a:br>
              <a:rPr lang="ko-KR" sz="1800" b="1" dirty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</a:br>
            <a:r>
              <a:rPr lang="ko-KR" sz="1800" b="1" dirty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  <a:t>및 역할분담</a:t>
            </a:r>
            <a:endParaRPr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86" name="Google Shape;195;p2"/>
          <p:cNvSpPr txBox="1"/>
          <p:nvPr/>
        </p:nvSpPr>
        <p:spPr>
          <a:xfrm>
            <a:off x="2483288" y="2006181"/>
            <a:ext cx="10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02</a:t>
            </a:r>
            <a:endParaRPr sz="5400" dirty="0">
              <a:solidFill>
                <a:srgbClr val="00206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87" name="Google Shape;196;p2"/>
          <p:cNvSpPr txBox="1"/>
          <p:nvPr/>
        </p:nvSpPr>
        <p:spPr>
          <a:xfrm>
            <a:off x="4139472" y="2006181"/>
            <a:ext cx="10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03</a:t>
            </a:r>
            <a:endParaRPr sz="5400" dirty="0">
              <a:solidFill>
                <a:srgbClr val="00206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88" name="Google Shape;197;p2"/>
          <p:cNvSpPr txBox="1"/>
          <p:nvPr/>
        </p:nvSpPr>
        <p:spPr>
          <a:xfrm>
            <a:off x="5785579" y="2006181"/>
            <a:ext cx="10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04</a:t>
            </a:r>
            <a:endParaRPr sz="5400" dirty="0">
              <a:solidFill>
                <a:srgbClr val="00206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90" name="Picture 2" descr="Url - 무료 상호 작용개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564" y="-364543"/>
            <a:ext cx="1604363" cy="16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Google Shape;197;p2"/>
          <p:cNvSpPr txBox="1"/>
          <p:nvPr/>
        </p:nvSpPr>
        <p:spPr>
          <a:xfrm>
            <a:off x="7434092" y="1973441"/>
            <a:ext cx="10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05</a:t>
            </a:r>
            <a:endParaRPr sz="5400" dirty="0">
              <a:solidFill>
                <a:srgbClr val="00206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6316" y="3017751"/>
            <a:ext cx="1425846" cy="25677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238138" y="3022373"/>
            <a:ext cx="1425846" cy="25677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3944758" y="3017751"/>
            <a:ext cx="1425846" cy="25677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5673597" y="3017751"/>
            <a:ext cx="1425846" cy="25677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7296405" y="3017751"/>
            <a:ext cx="1425846" cy="25677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6" name="Google Shape;193;p2"/>
          <p:cNvSpPr txBox="1"/>
          <p:nvPr/>
        </p:nvSpPr>
        <p:spPr>
          <a:xfrm>
            <a:off x="5484680" y="3854744"/>
            <a:ext cx="18722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  <a:t>프로젝트 </a:t>
            </a:r>
            <a:endParaRPr lang="en-US" altLang="ko-KR" sz="1800" b="1" dirty="0" smtClean="0">
              <a:solidFill>
                <a:srgbClr val="00206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002060"/>
                </a:solidFill>
                <a:latin typeface="+mj-ea"/>
                <a:ea typeface="+mj-ea"/>
                <a:cs typeface="Malgun Gothic"/>
                <a:sym typeface="Malgun Gothic"/>
              </a:rPr>
              <a:t>라이선스</a:t>
            </a:r>
            <a:endParaRPr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74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580036" y="3718292"/>
            <a:ext cx="7879404" cy="0"/>
          </a:xfrm>
          <a:custGeom>
            <a:avLst/>
            <a:gdLst>
              <a:gd name="connsiteX0" fmla="*/ 0 w 7879404"/>
              <a:gd name="connsiteY0" fmla="*/ 0 h 0"/>
              <a:gd name="connsiteX1" fmla="*/ 7879404 w 78794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79404">
                <a:moveTo>
                  <a:pt x="0" y="0"/>
                </a:moveTo>
                <a:lnTo>
                  <a:pt x="7879404" y="0"/>
                </a:lnTo>
              </a:path>
            </a:pathLst>
          </a:custGeom>
          <a:noFill/>
          <a:ln w="3175">
            <a:solidFill>
              <a:srgbClr val="8BDD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4F81C-A83F-4FBF-A8B6-D8C5B6B1A70C}"/>
              </a:ext>
            </a:extLst>
          </p:cNvPr>
          <p:cNvSpPr txBox="1"/>
          <p:nvPr/>
        </p:nvSpPr>
        <p:spPr>
          <a:xfrm>
            <a:off x="3497782" y="322446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glow rad="38100">
                    <a:srgbClr val="8DF3BE">
                      <a:alpha val="35000"/>
                    </a:srgb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Thank you</a:t>
            </a:r>
            <a:endParaRPr lang="ko-KR" altLang="en-US" sz="2400" b="1" dirty="0">
              <a:solidFill>
                <a:schemeClr val="accent1"/>
              </a:solidFill>
              <a:effectLst>
                <a:glow rad="38100">
                  <a:srgbClr val="8DF3BE">
                    <a:alpha val="35000"/>
                  </a:srgbClr>
                </a:glo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6F012-A9B5-4B79-8C06-03AD514801E9}"/>
              </a:ext>
            </a:extLst>
          </p:cNvPr>
          <p:cNvSpPr/>
          <p:nvPr/>
        </p:nvSpPr>
        <p:spPr>
          <a:xfrm>
            <a:off x="5241318" y="3270629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glow rad="38100">
                    <a:srgbClr val="8DF3BE">
                      <a:alpha val="35000"/>
                    </a:srgb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5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5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7" grpId="4"/>
      <p:bldP spid="7" grpId="5"/>
      <p:bldP spid="7" grpId="6"/>
      <p:bldP spid="7" grpId="7"/>
      <p:bldP spid="7" grpId="8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A3161-CC22-4FE9-9EFD-B61C5DB9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515" y="2507464"/>
            <a:ext cx="3377678" cy="142636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기존 프로젝트 소개 및 분석</a:t>
            </a:r>
            <a:endParaRPr lang="ko-KR" altLang="en-US" sz="3200" b="1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5EF45A-8120-41F5-B68C-0C455D83D7A2}"/>
              </a:ext>
            </a:extLst>
          </p:cNvPr>
          <p:cNvCxnSpPr>
            <a:cxnSpLocks/>
          </p:cNvCxnSpPr>
          <p:nvPr/>
        </p:nvCxnSpPr>
        <p:spPr>
          <a:xfrm>
            <a:off x="839776" y="3779945"/>
            <a:ext cx="7464447" cy="0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02AAAF-468C-4BE0-89A3-E2E9D203A41F}"/>
              </a:ext>
            </a:extLst>
          </p:cNvPr>
          <p:cNvSpPr/>
          <p:nvPr/>
        </p:nvSpPr>
        <p:spPr>
          <a:xfrm>
            <a:off x="3699805" y="3856888"/>
            <a:ext cx="18742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5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+mn-ea"/>
              </a:rPr>
              <a:t>정보통신공학과  김중원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6" name="Picture 2" descr="Url - 무료 상호 작용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62" y="5428946"/>
            <a:ext cx="1604363" cy="16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75;p2"/>
          <p:cNvSpPr txBox="1"/>
          <p:nvPr/>
        </p:nvSpPr>
        <p:spPr>
          <a:xfrm>
            <a:off x="734356" y="563072"/>
            <a:ext cx="10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002060"/>
                </a:solidFill>
                <a:latin typeface="+mn-ea"/>
                <a:cs typeface="Arial"/>
                <a:sym typeface="Arial"/>
              </a:rPr>
              <a:t>01</a:t>
            </a:r>
            <a:endParaRPr sz="5400" dirty="0">
              <a:solidFill>
                <a:srgbClr val="002060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079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53998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2531783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ourier New" panose="02070309020205020404" pitchFamily="49" charset="0"/>
              </a:rPr>
              <a:t>1.1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ourier New" panose="02070309020205020404" pitchFamily="49" charset="0"/>
              </a:rPr>
              <a:t>기존 프로젝트 소개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Courier New" panose="020703090202050204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920129" y="5303892"/>
            <a:ext cx="3054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▲ 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  <a:cs typeface="+mj-cs"/>
              </a:rPr>
              <a:t>기존 </a:t>
            </a: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  <a:cs typeface="+mj-cs"/>
              </a:rPr>
              <a:t>Singapore 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  <a:cs typeface="+mj-cs"/>
              </a:rPr>
              <a:t>팀 프로젝트</a:t>
            </a:r>
            <a:endParaRPr lang="ko-KR" altLang="en-US" sz="1600" dirty="0">
              <a:ln>
                <a:solidFill>
                  <a:srgbClr val="111111">
                    <a:alpha val="0"/>
                  </a:srgbClr>
                </a:solidFill>
              </a:ln>
              <a:latin typeface="+mn-ea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4850116" y="2475445"/>
            <a:ext cx="3786372" cy="123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latinLnBrk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Singapore(2021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년 </a:t>
            </a: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학기 </a:t>
            </a: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Farm 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경진대회 프로젝트</a:t>
            </a: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)</a:t>
            </a:r>
          </a:p>
          <a:p>
            <a:pPr marL="285750" indent="-285750" defTabSz="914400" latinLnBrk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주제</a:t>
            </a:r>
            <a:r>
              <a:rPr lang="en-US" altLang="ko-KR" sz="1600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 </a:t>
            </a: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: URL 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요약 정리 웹 사이트</a:t>
            </a:r>
            <a:endParaRPr lang="en-US" altLang="ko-KR" sz="16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n-ea"/>
            </a:endParaRPr>
          </a:p>
          <a:p>
            <a:pPr marL="285750" indent="-285750" defTabSz="914400" latinLnBrk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rgbClr val="111111">
                    <a:alpha val="0"/>
                  </a:srgbClr>
                </a:solidFill>
              </a:ln>
              <a:latin typeface="+mn-ea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413541C-2600-4736-BE33-C25D4F1FCA20}"/>
              </a:ext>
            </a:extLst>
          </p:cNvPr>
          <p:cNvCxnSpPr>
            <a:cxnSpLocks/>
          </p:cNvCxnSpPr>
          <p:nvPr/>
        </p:nvCxnSpPr>
        <p:spPr>
          <a:xfrm>
            <a:off x="4605899" y="2027331"/>
            <a:ext cx="39992" cy="4447360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948622" y="3710655"/>
            <a:ext cx="3687866" cy="2362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 txBox="1">
            <a:spLocks/>
          </p:cNvSpPr>
          <p:nvPr/>
        </p:nvSpPr>
        <p:spPr>
          <a:xfrm>
            <a:off x="2390201" y="1226068"/>
            <a:ext cx="5801967" cy="68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j-cs"/>
              </a:defRPr>
            </a:lvl1pPr>
          </a:lstStyle>
          <a:p>
            <a:r>
              <a:rPr lang="en-US" altLang="ko-KR" sz="3200" b="1" u="sng" dirty="0" smtClean="0">
                <a:latin typeface="+mn-ea"/>
                <a:ea typeface="+mn-ea"/>
              </a:rPr>
              <a:t>URL </a:t>
            </a:r>
            <a:r>
              <a:rPr lang="ko-KR" altLang="en-US" sz="3200" b="1" u="sng" dirty="0" smtClean="0">
                <a:latin typeface="+mn-ea"/>
                <a:ea typeface="+mn-ea"/>
              </a:rPr>
              <a:t>요약 정리 웹 사이트</a:t>
            </a:r>
            <a:br>
              <a:rPr lang="ko-KR" altLang="en-US" sz="3200" b="1" u="sng" dirty="0" smtClean="0">
                <a:latin typeface="+mn-ea"/>
                <a:ea typeface="+mn-ea"/>
              </a:rPr>
            </a:br>
            <a:endParaRPr lang="ko-KR" altLang="en-US" sz="3000" b="1" u="sng" dirty="0"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826" y="4096676"/>
            <a:ext cx="4177714" cy="45719"/>
          </a:xfrm>
        </p:spPr>
        <p:txBody>
          <a:bodyPr>
            <a:noAutofit/>
          </a:bodyPr>
          <a:lstStyle/>
          <a:p>
            <a:r>
              <a:rPr lang="en-US" altLang="ko-KR" sz="1800" b="1" u="sng" dirty="0" smtClean="0">
                <a:latin typeface="+mn-ea"/>
                <a:ea typeface="+mn-ea"/>
              </a:rPr>
              <a:t>#</a:t>
            </a:r>
            <a:r>
              <a:rPr lang="ko-KR" altLang="en-US" sz="1800" b="1" u="sng" dirty="0" smtClean="0">
                <a:latin typeface="+mn-ea"/>
                <a:ea typeface="+mn-ea"/>
              </a:rPr>
              <a:t>개발 환경</a:t>
            </a:r>
            <a:r>
              <a:rPr lang="ko-KR" altLang="en-US" sz="1800" b="1" u="sng" dirty="0">
                <a:latin typeface="+mn-ea"/>
                <a:ea typeface="+mn-ea"/>
              </a:rPr>
              <a:t/>
            </a:r>
            <a:br>
              <a:rPr lang="ko-KR" altLang="en-US" sz="1800" b="1" u="sng" dirty="0">
                <a:latin typeface="+mn-ea"/>
                <a:ea typeface="+mn-ea"/>
              </a:rPr>
            </a:br>
            <a:endParaRPr lang="ko-KR" altLang="en-US" sz="1800" b="1" u="sng" dirty="0">
              <a:latin typeface="+mn-ea"/>
              <a:ea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5009826" y="4156074"/>
            <a:ext cx="3786372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- Front-End : Bootstrap (+JavaScript)</a:t>
            </a:r>
          </a:p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- Back-End : Python (+Django)</a:t>
            </a:r>
          </a:p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- ML Model : </a:t>
            </a:r>
            <a:r>
              <a:rPr lang="en-US" altLang="ko-KR" sz="1600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lstm</a:t>
            </a: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, </a:t>
            </a:r>
            <a:r>
              <a:rPr lang="en-US" altLang="ko-KR" sz="1600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xgboost</a:t>
            </a:r>
            <a:endParaRPr lang="en-US" altLang="ko-KR" sz="1600" dirty="0">
              <a:ln>
                <a:solidFill>
                  <a:srgbClr val="111111">
                    <a:alpha val="0"/>
                  </a:srgbClr>
                </a:solidFill>
              </a:ln>
              <a:latin typeface="+mn-ea"/>
            </a:endParaRPr>
          </a:p>
          <a:p>
            <a:pPr defTabSz="914400" latinLnBrk="1">
              <a:spcBef>
                <a:spcPts val="1000"/>
              </a:spcBef>
            </a:pPr>
            <a:r>
              <a:rPr lang="en-US" altLang="ko-KR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                  </a:t>
            </a:r>
            <a:r>
              <a:rPr lang="en-US" altLang="ko-KR" sz="1600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n-ea"/>
              </a:rPr>
              <a:t>randomforest</a:t>
            </a:r>
            <a:endParaRPr lang="en-US" altLang="ko-KR" sz="16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n-ea"/>
            </a:endParaRPr>
          </a:p>
        </p:txBody>
      </p:sp>
      <p:pic>
        <p:nvPicPr>
          <p:cNvPr id="45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94474" y="2079847"/>
            <a:ext cx="10215606" cy="546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25733296" descr="EMB000052145e38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75" y="2537047"/>
            <a:ext cx="3997730" cy="278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8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53998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25317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1.2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기존 프로젝트 분석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 txBox="1">
            <a:spLocks/>
          </p:cNvSpPr>
          <p:nvPr/>
        </p:nvSpPr>
        <p:spPr>
          <a:xfrm>
            <a:off x="324009" y="802573"/>
            <a:ext cx="5801967" cy="68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j-cs"/>
              </a:defRPr>
            </a:lvl1pPr>
          </a:lstStyle>
          <a:p>
            <a:r>
              <a:rPr lang="en-US" altLang="ko-KR" sz="3200" b="1" u="sng" dirty="0" smtClean="0">
                <a:latin typeface="+mj-ea"/>
                <a:ea typeface="+mj-ea"/>
              </a:rPr>
              <a:t>URL </a:t>
            </a:r>
            <a:r>
              <a:rPr lang="ko-KR" altLang="en-US" sz="3200" b="1" u="sng" dirty="0" smtClean="0">
                <a:latin typeface="+mj-ea"/>
                <a:ea typeface="+mj-ea"/>
              </a:rPr>
              <a:t>요약 정리 웹 사이트</a:t>
            </a:r>
            <a:br>
              <a:rPr lang="ko-KR" altLang="en-US" sz="3200" b="1" u="sng" dirty="0" smtClean="0">
                <a:latin typeface="+mj-ea"/>
                <a:ea typeface="+mj-ea"/>
              </a:rPr>
            </a:br>
            <a:endParaRPr lang="ko-KR" altLang="en-US" sz="3000" b="1" u="sng" dirty="0">
              <a:latin typeface="+mj-ea"/>
              <a:ea typeface="+mj-ea"/>
            </a:endParaRPr>
          </a:p>
        </p:txBody>
      </p:sp>
      <p:pic>
        <p:nvPicPr>
          <p:cNvPr id="13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D6A4B6-2B47-4D84-9A4D-9384761526E8}"/>
              </a:ext>
            </a:extLst>
          </p:cNvPr>
          <p:cNvSpPr/>
          <p:nvPr/>
        </p:nvSpPr>
        <p:spPr>
          <a:xfrm>
            <a:off x="510240" y="1911900"/>
            <a:ext cx="8534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rgbClr val="002060">
                    <a:alpha val="46000"/>
                  </a:srgbClr>
                </a:solidFill>
                <a:latin typeface="+mj-ea"/>
                <a:ea typeface="+mj-ea"/>
              </a:rPr>
              <a:t>1.</a:t>
            </a:r>
            <a:endParaRPr lang="ko-KR" altLang="en-US" sz="2500" dirty="0">
              <a:solidFill>
                <a:srgbClr val="002060">
                  <a:alpha val="46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15" name="Google Shape;137;g16939af0397_0_41"/>
          <p:cNvSpPr/>
          <p:nvPr/>
        </p:nvSpPr>
        <p:spPr>
          <a:xfrm>
            <a:off x="-699717" y="1806710"/>
            <a:ext cx="49803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+mj-ea"/>
                <a:ea typeface="+mj-ea"/>
              </a:rPr>
              <a:t>메인 페이지 UI</a:t>
            </a:r>
            <a:endParaRPr sz="19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3659DE-71A3-48CD-AC0C-DC6B8DC77D43}"/>
              </a:ext>
            </a:extLst>
          </p:cNvPr>
          <p:cNvSpPr/>
          <p:nvPr/>
        </p:nvSpPr>
        <p:spPr>
          <a:xfrm>
            <a:off x="189989" y="1276665"/>
            <a:ext cx="593598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: 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주로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URL 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요약 정리 기능을 제공하는 웹 사이트</a:t>
            </a:r>
            <a:endParaRPr lang="en-US" altLang="ko-KR" sz="1600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607513" y="6070065"/>
            <a:ext cx="3140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▲ 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  <a:cs typeface="+mj-cs"/>
              </a:rPr>
              <a:t>기존 프로젝트의 메인 페이지</a:t>
            </a:r>
            <a:endParaRPr lang="ko-KR" altLang="en-US" sz="1600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  <a:cs typeface="+mj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5360743" y="2745448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URL </a:t>
            </a:r>
            <a:r>
              <a:rPr lang="ko-KR" altLang="en-US" sz="20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검색에 요약 정리를 </a:t>
            </a:r>
            <a:endParaRPr lang="en-US" altLang="ko-KR" sz="20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20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원하는 </a:t>
            </a:r>
            <a:r>
              <a:rPr lang="en-US" altLang="ko-KR" sz="20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URL </a:t>
            </a:r>
            <a:r>
              <a:rPr lang="ko-KR" altLang="en-US" sz="20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입력</a:t>
            </a:r>
            <a:endParaRPr lang="en-US" altLang="ko-KR" sz="20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algn="ctr"/>
            <a:endParaRPr lang="ko-KR" altLang="en-US" sz="2000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5206051" y="4458831"/>
            <a:ext cx="33650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해당 </a:t>
            </a:r>
            <a:r>
              <a:rPr lang="en-US" altLang="ko-KR" sz="20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URL </a:t>
            </a:r>
            <a:r>
              <a:rPr lang="ko-KR" altLang="en-US" sz="20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내용</a:t>
            </a:r>
            <a:endParaRPr lang="en-US" altLang="ko-KR" sz="20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2000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딥러닝을</a:t>
            </a:r>
            <a:r>
              <a:rPr lang="ko-KR" altLang="en-US" sz="20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통해 분석 및 요약</a:t>
            </a:r>
            <a:endParaRPr lang="en-US" altLang="ko-KR" sz="20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4971996" y="3748927"/>
            <a:ext cx="38331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▼</a:t>
            </a:r>
            <a:endParaRPr lang="en-US" altLang="ko-KR" sz="28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altLang="ko-KR" sz="2800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896049" y="2083953"/>
            <a:ext cx="12561922" cy="69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24687136" descr="EMB000052145e3b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6" y="2491310"/>
            <a:ext cx="455056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35841" y="3621649"/>
            <a:ext cx="3920874" cy="7984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044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53998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25317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1.2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기존 프로젝트 분석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 txBox="1">
            <a:spLocks/>
          </p:cNvSpPr>
          <p:nvPr/>
        </p:nvSpPr>
        <p:spPr>
          <a:xfrm>
            <a:off x="324009" y="802573"/>
            <a:ext cx="5801967" cy="68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j-cs"/>
              </a:defRPr>
            </a:lvl1pPr>
          </a:lstStyle>
          <a:p>
            <a:r>
              <a:rPr lang="en-US" altLang="ko-KR" sz="3200" b="1" u="sng" dirty="0" smtClean="0">
                <a:latin typeface="+mj-ea"/>
                <a:ea typeface="+mj-ea"/>
              </a:rPr>
              <a:t>URL </a:t>
            </a:r>
            <a:r>
              <a:rPr lang="ko-KR" altLang="en-US" sz="3200" b="1" u="sng" dirty="0" smtClean="0">
                <a:latin typeface="+mj-ea"/>
                <a:ea typeface="+mj-ea"/>
              </a:rPr>
              <a:t>요약 정리 웹 사이트</a:t>
            </a:r>
            <a:br>
              <a:rPr lang="ko-KR" altLang="en-US" sz="3200" b="1" u="sng" dirty="0" smtClean="0">
                <a:latin typeface="+mj-ea"/>
                <a:ea typeface="+mj-ea"/>
              </a:rPr>
            </a:br>
            <a:endParaRPr lang="ko-KR" altLang="en-US" sz="3000" b="1" u="sng" dirty="0">
              <a:latin typeface="+mj-ea"/>
              <a:ea typeface="+mj-ea"/>
            </a:endParaRPr>
          </a:p>
        </p:txBody>
      </p:sp>
      <p:pic>
        <p:nvPicPr>
          <p:cNvPr id="13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D6A4B6-2B47-4D84-9A4D-9384761526E8}"/>
              </a:ext>
            </a:extLst>
          </p:cNvPr>
          <p:cNvSpPr/>
          <p:nvPr/>
        </p:nvSpPr>
        <p:spPr>
          <a:xfrm>
            <a:off x="510240" y="1911900"/>
            <a:ext cx="8534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rgbClr val="002060">
                    <a:alpha val="46000"/>
                  </a:srgbClr>
                </a:solidFill>
                <a:latin typeface="+mj-ea"/>
                <a:ea typeface="+mj-ea"/>
              </a:rPr>
              <a:t>2</a:t>
            </a:r>
            <a:r>
              <a:rPr lang="en-US" altLang="ko-KR" sz="2500" dirty="0" smtClean="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rgbClr val="002060">
                    <a:alpha val="46000"/>
                  </a:srgbClr>
                </a:solidFill>
                <a:latin typeface="+mj-ea"/>
                <a:ea typeface="+mj-ea"/>
              </a:rPr>
              <a:t>.</a:t>
            </a:r>
            <a:endParaRPr lang="ko-KR" altLang="en-US" sz="2500" dirty="0">
              <a:solidFill>
                <a:srgbClr val="002060">
                  <a:alpha val="46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15" name="Google Shape;137;g16939af0397_0_41"/>
          <p:cNvSpPr/>
          <p:nvPr/>
        </p:nvSpPr>
        <p:spPr>
          <a:xfrm>
            <a:off x="-408300" y="1781976"/>
            <a:ext cx="49803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1900" b="1" dirty="0">
                <a:solidFill>
                  <a:schemeClr val="dk1"/>
                </a:solidFill>
                <a:latin typeface="+mj-ea"/>
                <a:ea typeface="+mj-ea"/>
              </a:rPr>
              <a:t>분석 결과 페이지 </a:t>
            </a:r>
            <a:r>
              <a:rPr lang="en-US" altLang="ko-KR" sz="1900" b="1" dirty="0">
                <a:solidFill>
                  <a:schemeClr val="dk1"/>
                </a:solidFill>
                <a:latin typeface="+mj-ea"/>
                <a:ea typeface="+mj-ea"/>
              </a:rPr>
              <a:t>UI</a:t>
            </a:r>
            <a:endParaRPr lang="ko-KR" altLang="en-US" sz="19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3659DE-71A3-48CD-AC0C-DC6B8DC77D43}"/>
              </a:ext>
            </a:extLst>
          </p:cNvPr>
          <p:cNvSpPr/>
          <p:nvPr/>
        </p:nvSpPr>
        <p:spPr>
          <a:xfrm>
            <a:off x="189989" y="1276665"/>
            <a:ext cx="593598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: 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주로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URL 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요약 정리 기능을 제공하는 웹 사이트</a:t>
            </a:r>
            <a:endParaRPr lang="en-US" altLang="ko-KR" sz="1600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607513" y="6070065"/>
            <a:ext cx="36231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▲ </a:t>
            </a:r>
            <a:r>
              <a:rPr lang="ko-KR" altLang="en-US" sz="1600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  <a:cs typeface="+mj-cs"/>
              </a:rPr>
              <a:t>기존 프로젝트의 분석 결과 페이지</a:t>
            </a:r>
            <a:endParaRPr lang="ko-KR" altLang="en-US" sz="1600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  <a:cs typeface="+mj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5048808" y="2535829"/>
            <a:ext cx="4065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입력했던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URL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의 요약 및 정리 결과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  <a:cs typeface="+mj-cs"/>
              </a:rPr>
              <a:t>텍스트와 시각화를 진행하여 반환</a:t>
            </a:r>
            <a:endParaRPr lang="ko-KR" altLang="en-US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  <a:cs typeface="+mj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4830240" y="3188212"/>
            <a:ext cx="3833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▼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5125720" y="3620644"/>
            <a:ext cx="38331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사용자가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URL 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정보를 통해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요약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/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분석 결과를 쉽게 알 수 있다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13541C-2600-4736-BE33-C25D4F1FCA20}"/>
              </a:ext>
            </a:extLst>
          </p:cNvPr>
          <p:cNvCxnSpPr>
            <a:cxnSpLocks/>
          </p:cNvCxnSpPr>
          <p:nvPr/>
        </p:nvCxnSpPr>
        <p:spPr>
          <a:xfrm>
            <a:off x="5006676" y="4645806"/>
            <a:ext cx="3952177" cy="85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5066197" y="4810823"/>
            <a:ext cx="3833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분류 기능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r>
              <a:rPr lang="en-US" altLang="ko-KR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 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4830240" y="5218887"/>
            <a:ext cx="3833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▼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A7C683-5E4D-4674-93A6-86F1C884AE3C}"/>
              </a:ext>
            </a:extLst>
          </p:cNvPr>
          <p:cNvSpPr/>
          <p:nvPr/>
        </p:nvSpPr>
        <p:spPr>
          <a:xfrm>
            <a:off x="5840075" y="5660818"/>
            <a:ext cx="3833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정보 관리 수월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1542" y="2023173"/>
            <a:ext cx="10579733" cy="62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24688576" descr="EMB000052145e4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42" y="2480372"/>
            <a:ext cx="467019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3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A3161-CC22-4FE9-9EFD-B61C5DB9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56" y="2803027"/>
            <a:ext cx="4239485" cy="142636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>기능 추가 및</a:t>
            </a:r>
            <a:r>
              <a:rPr lang="en-US" altLang="ko-KR" sz="3200" b="1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>개선</a:t>
            </a:r>
            <a: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>/</a:t>
            </a:r>
            <a:b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</a:br>
            <a:r>
              <a:rPr lang="ko-KR" altLang="en-US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>기대 효과</a:t>
            </a:r>
            <a: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  <a:t/>
            </a:r>
            <a:br>
              <a:rPr lang="en-US" altLang="ko-KR" sz="3200" b="1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</a:rPr>
            </a:br>
            <a:endParaRPr lang="ko-KR" altLang="en-US" sz="3200" b="1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5EF45A-8120-41F5-B68C-0C455D83D7A2}"/>
              </a:ext>
            </a:extLst>
          </p:cNvPr>
          <p:cNvCxnSpPr>
            <a:cxnSpLocks/>
          </p:cNvCxnSpPr>
          <p:nvPr/>
        </p:nvCxnSpPr>
        <p:spPr>
          <a:xfrm>
            <a:off x="839776" y="3779945"/>
            <a:ext cx="7464447" cy="0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02AAAF-468C-4BE0-89A3-E2E9D203A41F}"/>
              </a:ext>
            </a:extLst>
          </p:cNvPr>
          <p:cNvSpPr/>
          <p:nvPr/>
        </p:nvSpPr>
        <p:spPr>
          <a:xfrm>
            <a:off x="3699805" y="3856888"/>
            <a:ext cx="18742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50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+mj-ea"/>
                <a:ea typeface="+mj-ea"/>
              </a:rPr>
              <a:t>정보통신공학과  김재한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6" name="Picture 2" descr="Url - 무료 상호 작용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62" y="5428946"/>
            <a:ext cx="1604363" cy="16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75;p2"/>
          <p:cNvSpPr txBox="1"/>
          <p:nvPr/>
        </p:nvSpPr>
        <p:spPr>
          <a:xfrm>
            <a:off x="734356" y="563072"/>
            <a:ext cx="10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 smtClean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0</a:t>
            </a:r>
            <a:r>
              <a:rPr lang="en-US" altLang="ko-KR" sz="5400" dirty="0" smtClean="0">
                <a:solidFill>
                  <a:srgbClr val="002060"/>
                </a:solidFill>
                <a:latin typeface="+mj-ea"/>
                <a:ea typeface="+mj-ea"/>
                <a:cs typeface="Arial"/>
                <a:sym typeface="Arial"/>
              </a:rPr>
              <a:t>2</a:t>
            </a:r>
            <a:endParaRPr sz="5400" dirty="0">
              <a:solidFill>
                <a:srgbClr val="00206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457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14756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35599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2.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기능 추가 및 개선 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/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기대 효과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 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pic>
        <p:nvPicPr>
          <p:cNvPr id="45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D6A4B6-2B47-4D84-9A4D-9384761526E8}"/>
              </a:ext>
            </a:extLst>
          </p:cNvPr>
          <p:cNvSpPr/>
          <p:nvPr/>
        </p:nvSpPr>
        <p:spPr>
          <a:xfrm>
            <a:off x="510240" y="757348"/>
            <a:ext cx="8534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rgbClr val="002060">
                    <a:alpha val="46000"/>
                  </a:srgbClr>
                </a:solidFill>
                <a:latin typeface="+mj-ea"/>
                <a:ea typeface="+mj-ea"/>
              </a:rPr>
              <a:t>1.</a:t>
            </a:r>
            <a:endParaRPr lang="ko-KR" altLang="en-US" sz="2600" dirty="0">
              <a:solidFill>
                <a:srgbClr val="002060">
                  <a:alpha val="46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24" name="Google Shape;137;g16939af0397_0_41"/>
          <p:cNvSpPr/>
          <p:nvPr/>
        </p:nvSpPr>
        <p:spPr>
          <a:xfrm>
            <a:off x="10758" y="618779"/>
            <a:ext cx="6634210" cy="86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 err="1" smtClean="0">
                <a:solidFill>
                  <a:schemeClr val="dk1"/>
                </a:solidFill>
                <a:latin typeface="+mj-ea"/>
                <a:ea typeface="+mj-ea"/>
              </a:rPr>
              <a:t>파이썬</a:t>
            </a:r>
            <a:r>
              <a:rPr lang="ko-KR" altLang="en-US" sz="2600" b="1" dirty="0" smtClean="0">
                <a:solidFill>
                  <a:schemeClr val="dk1"/>
                </a:solidFill>
                <a:latin typeface="+mj-ea"/>
                <a:ea typeface="+mj-ea"/>
              </a:rPr>
              <a:t> 장고  ►  자바 스크립트</a:t>
            </a:r>
            <a:endParaRPr sz="26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pic>
        <p:nvPicPr>
          <p:cNvPr id="25" name="Google Shape;172;g169c2cf087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01" y="1727384"/>
            <a:ext cx="324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73;g169c2cf087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500" y="4298384"/>
            <a:ext cx="324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74;g169c2cf0875_0_0"/>
          <p:cNvSpPr/>
          <p:nvPr/>
        </p:nvSpPr>
        <p:spPr>
          <a:xfrm>
            <a:off x="2092749" y="3765283"/>
            <a:ext cx="410305" cy="640461"/>
          </a:xfrm>
          <a:prstGeom prst="downArrow">
            <a:avLst>
              <a:gd name="adj1" fmla="val 55572"/>
              <a:gd name="adj2" fmla="val 41641"/>
            </a:avLst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13541C-2600-4736-BE33-C25D4F1FCA20}"/>
              </a:ext>
            </a:extLst>
          </p:cNvPr>
          <p:cNvCxnSpPr>
            <a:cxnSpLocks/>
          </p:cNvCxnSpPr>
          <p:nvPr/>
        </p:nvCxnSpPr>
        <p:spPr>
          <a:xfrm>
            <a:off x="4411935" y="1727384"/>
            <a:ext cx="39992" cy="4447360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909" y="1991098"/>
            <a:ext cx="4177714" cy="512269"/>
          </a:xfrm>
        </p:spPr>
        <p:txBody>
          <a:bodyPr>
            <a:noAutofit/>
          </a:bodyPr>
          <a:lstStyle/>
          <a:p>
            <a:r>
              <a:rPr lang="en-US" altLang="ko-KR" sz="2400" b="1" u="sng" dirty="0" smtClean="0">
                <a:latin typeface="+mj-ea"/>
                <a:ea typeface="+mj-ea"/>
              </a:rPr>
              <a:t>[</a:t>
            </a:r>
            <a:r>
              <a:rPr lang="ko-KR" altLang="en-US" sz="2400" b="1" u="sng" dirty="0" smtClean="0">
                <a:latin typeface="+mj-ea"/>
                <a:ea typeface="+mj-ea"/>
              </a:rPr>
              <a:t>기대 효과</a:t>
            </a:r>
            <a:r>
              <a:rPr lang="en-US" altLang="ko-KR" sz="2400" b="1" u="sng" dirty="0" smtClean="0">
                <a:latin typeface="+mj-ea"/>
                <a:ea typeface="+mj-ea"/>
              </a:rPr>
              <a:t>]</a:t>
            </a:r>
            <a:r>
              <a:rPr lang="ko-KR" altLang="en-US" sz="2400" b="1" u="sng" dirty="0">
                <a:latin typeface="+mj-ea"/>
                <a:ea typeface="+mj-ea"/>
              </a:rPr>
              <a:t/>
            </a:r>
            <a:br>
              <a:rPr lang="ko-KR" altLang="en-US" sz="2400" b="1" u="sng" dirty="0">
                <a:latin typeface="+mj-ea"/>
                <a:ea typeface="+mj-ea"/>
              </a:rPr>
            </a:br>
            <a:endParaRPr lang="ko-KR" altLang="en-US" sz="2400" b="1" u="sng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4985362" y="2844312"/>
            <a:ext cx="3786372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latinLnBrk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기존 실행 속도 문제 해결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  -&gt; 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조금 더 빠르게 이용 가능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285750" indent="-285750" defTabSz="914400" latinLnBrk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운영 시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DB 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사용 편리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endParaRPr lang="en-US" altLang="ko-KR" dirty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   &amp; </a:t>
            </a:r>
            <a:r>
              <a:rPr lang="ko-KR" altLang="en-US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재사용성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↑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08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D84409-B1D8-4375-9297-986A0131AA37}"/>
              </a:ext>
            </a:extLst>
          </p:cNvPr>
          <p:cNvSpPr/>
          <p:nvPr/>
        </p:nvSpPr>
        <p:spPr>
          <a:xfrm>
            <a:off x="0" y="-15654"/>
            <a:ext cx="9144000" cy="553998"/>
          </a:xfrm>
          <a:prstGeom prst="rect">
            <a:avLst/>
          </a:prstGeom>
          <a:solidFill>
            <a:srgbClr val="111111"/>
          </a:solidFill>
        </p:spPr>
        <p:txBody>
          <a:bodyPr wrap="square" anchor="t">
            <a:spAutoFit/>
          </a:bodyPr>
          <a:lstStyle/>
          <a:p>
            <a:pPr defTabSz="1330325" eaLnBrk="0" latin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endParaRPr lang="ko-KR" altLang="en-US" sz="2000" kern="0" spc="-4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자유형 133">
            <a:extLst>
              <a:ext uri="{FF2B5EF4-FFF2-40B4-BE49-F238E27FC236}">
                <a16:creationId xmlns:a16="http://schemas.microsoft.com/office/drawing/2014/main" id="{D970AB96-02DE-4188-8DB3-A6A45001EAF4}"/>
              </a:ext>
            </a:extLst>
          </p:cNvPr>
          <p:cNvSpPr/>
          <p:nvPr/>
        </p:nvSpPr>
        <p:spPr>
          <a:xfrm>
            <a:off x="10758" y="2426"/>
            <a:ext cx="1818743" cy="415915"/>
          </a:xfrm>
          <a:custGeom>
            <a:avLst/>
            <a:gdLst>
              <a:gd name="connsiteX0" fmla="*/ 0 w 922421"/>
              <a:gd name="connsiteY0" fmla="*/ 409074 h 409074"/>
              <a:gd name="connsiteX1" fmla="*/ 922421 w 922421"/>
              <a:gd name="connsiteY1" fmla="*/ 0 h 409074"/>
              <a:gd name="connsiteX2" fmla="*/ 0 w 922421"/>
              <a:gd name="connsiteY2" fmla="*/ 0 h 409074"/>
              <a:gd name="connsiteX3" fmla="*/ 0 w 922421"/>
              <a:gd name="connsiteY3" fmla="*/ 409074 h 40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421" h="409074">
                <a:moveTo>
                  <a:pt x="0" y="409074"/>
                </a:moveTo>
                <a:lnTo>
                  <a:pt x="922421" y="0"/>
                </a:lnTo>
                <a:lnTo>
                  <a:pt x="0" y="0"/>
                </a:lnTo>
                <a:lnTo>
                  <a:pt x="0" y="409074"/>
                </a:lnTo>
                <a:close/>
              </a:path>
            </a:pathLst>
          </a:custGeom>
          <a:solidFill>
            <a:srgbClr val="002060"/>
          </a:solidFill>
          <a:ln w="1587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0CC40-F770-4B1F-8BFF-78AE8720799B}"/>
              </a:ext>
            </a:extLst>
          </p:cNvPr>
          <p:cNvSpPr/>
          <p:nvPr/>
        </p:nvSpPr>
        <p:spPr>
          <a:xfrm>
            <a:off x="391619" y="11155"/>
            <a:ext cx="35599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30325" eaLnBrk="0" hangingPunct="0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2.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기능 추가 및 개선 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/ </a:t>
            </a:r>
            <a:r>
              <a:rPr lang="ko-KR" altLang="en-US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기대 효과</a:t>
            </a:r>
            <a:r>
              <a:rPr lang="en-US" altLang="ko-KR" b="1" kern="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Courier New" panose="02070309020205020404" pitchFamily="49" charset="0"/>
              </a:rPr>
              <a:t> </a:t>
            </a:r>
            <a:endParaRPr lang="ko-KR" altLang="en-US" b="1" kern="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pic>
        <p:nvPicPr>
          <p:cNvPr id="45" name="Picture 2" descr="Url - 무료 상호 작용개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42" y="-367487"/>
            <a:ext cx="1301981" cy="12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D6A4B6-2B47-4D84-9A4D-9384761526E8}"/>
              </a:ext>
            </a:extLst>
          </p:cNvPr>
          <p:cNvSpPr/>
          <p:nvPr/>
        </p:nvSpPr>
        <p:spPr>
          <a:xfrm>
            <a:off x="510240" y="757348"/>
            <a:ext cx="8534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rgbClr val="002060">
                    <a:alpha val="46000"/>
                  </a:srgbClr>
                </a:solidFill>
                <a:latin typeface="+mj-ea"/>
                <a:ea typeface="+mj-ea"/>
              </a:rPr>
              <a:t>2</a:t>
            </a:r>
            <a:r>
              <a:rPr lang="en-US" altLang="ko-KR" sz="2600" dirty="0" smtClean="0">
                <a:ln>
                  <a:solidFill>
                    <a:srgbClr val="111111">
                      <a:alpha val="0"/>
                    </a:srgbClr>
                  </a:solidFill>
                </a:ln>
                <a:solidFill>
                  <a:srgbClr val="002060">
                    <a:alpha val="46000"/>
                  </a:srgbClr>
                </a:solidFill>
                <a:latin typeface="+mj-ea"/>
                <a:ea typeface="+mj-ea"/>
              </a:rPr>
              <a:t>.</a:t>
            </a:r>
            <a:endParaRPr lang="ko-KR" altLang="en-US" sz="2600" dirty="0">
              <a:solidFill>
                <a:srgbClr val="002060">
                  <a:alpha val="46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24" name="Google Shape;137;g16939af0397_0_41"/>
          <p:cNvSpPr/>
          <p:nvPr/>
        </p:nvSpPr>
        <p:spPr>
          <a:xfrm>
            <a:off x="-626551" y="618779"/>
            <a:ext cx="6634210" cy="86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 smtClean="0">
                <a:solidFill>
                  <a:schemeClr val="dk1"/>
                </a:solidFill>
              </a:rPr>
              <a:t>부트스트랩  </a:t>
            </a:r>
            <a:r>
              <a:rPr lang="ko-KR" altLang="en-US" sz="2600" b="1" dirty="0" smtClean="0">
                <a:solidFill>
                  <a:schemeClr val="dk1"/>
                </a:solidFill>
                <a:latin typeface="-윤고딕330" panose="020B0600000101010101" charset="-127"/>
                <a:ea typeface="-윤고딕330" panose="020B0600000101010101" charset="-127"/>
              </a:rPr>
              <a:t>► </a:t>
            </a:r>
            <a:r>
              <a:rPr lang="ko-KR" altLang="en-US" sz="2600" b="1" dirty="0" smtClean="0">
                <a:solidFill>
                  <a:schemeClr val="dk1"/>
                </a:solidFill>
              </a:rPr>
              <a:t> </a:t>
            </a:r>
            <a:r>
              <a:rPr lang="ko-KR" altLang="en-US" sz="2600" b="1" dirty="0" err="1" smtClean="0">
                <a:solidFill>
                  <a:schemeClr val="dk1"/>
                </a:solidFill>
              </a:rPr>
              <a:t>리액트</a:t>
            </a:r>
            <a:endParaRPr sz="2600" b="1" dirty="0">
              <a:solidFill>
                <a:schemeClr val="dk1"/>
              </a:solidFill>
            </a:endParaRPr>
          </a:p>
        </p:txBody>
      </p:sp>
      <p:sp>
        <p:nvSpPr>
          <p:cNvPr id="31" name="Google Shape;174;g169c2cf0875_0_0"/>
          <p:cNvSpPr/>
          <p:nvPr/>
        </p:nvSpPr>
        <p:spPr>
          <a:xfrm>
            <a:off x="2092749" y="3765283"/>
            <a:ext cx="410305" cy="640461"/>
          </a:xfrm>
          <a:prstGeom prst="downArrow">
            <a:avLst>
              <a:gd name="adj1" fmla="val 55572"/>
              <a:gd name="adj2" fmla="val 41641"/>
            </a:avLst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13541C-2600-4736-BE33-C25D4F1FCA20}"/>
              </a:ext>
            </a:extLst>
          </p:cNvPr>
          <p:cNvCxnSpPr>
            <a:cxnSpLocks/>
          </p:cNvCxnSpPr>
          <p:nvPr/>
        </p:nvCxnSpPr>
        <p:spPr>
          <a:xfrm>
            <a:off x="4411935" y="1727384"/>
            <a:ext cx="39992" cy="4447360"/>
          </a:xfrm>
          <a:prstGeom prst="line">
            <a:avLst/>
          </a:prstGeom>
          <a:ln w="1270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oogle Shape;185;g169c2cf0875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40" y="1587483"/>
            <a:ext cx="324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6;g169c2cf0875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593" y="4565484"/>
            <a:ext cx="324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5F3050-9D53-4BD6-817B-E751A0C63726}"/>
              </a:ext>
            </a:extLst>
          </p:cNvPr>
          <p:cNvSpPr/>
          <p:nvPr/>
        </p:nvSpPr>
        <p:spPr>
          <a:xfrm>
            <a:off x="4985362" y="2844312"/>
            <a:ext cx="4158638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latinLnBrk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기존 실행 속도 문제 개선 가능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285750" indent="-285750" defTabSz="914400" latinLnBrk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다양한 디자인 구현 가능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defTabSz="914400" latinLnBrk="1">
              <a:lnSpc>
                <a:spcPct val="150000"/>
              </a:lnSpc>
              <a:spcBef>
                <a:spcPts val="1000"/>
              </a:spcBef>
            </a:pPr>
            <a:r>
              <a:rPr lang="en-US" altLang="ko-KR" dirty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  -&gt; 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웹 이용 시 편의성 및 </a:t>
            </a:r>
            <a:r>
              <a:rPr lang="ko-KR" altLang="en-US" dirty="0" err="1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직관성</a:t>
            </a: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 ↑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285750" indent="-285750" defTabSz="914400" latinLnBrk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 smtClean="0">
                <a:ln>
                  <a:solidFill>
                    <a:srgbClr val="111111">
                      <a:alpha val="0"/>
                    </a:srgbClr>
                  </a:solidFill>
                </a:ln>
                <a:latin typeface="+mj-ea"/>
                <a:ea typeface="+mj-ea"/>
              </a:rPr>
              <a:t>운영 시 유지 및 보수 편리</a:t>
            </a:r>
            <a:endParaRPr lang="en-US" altLang="ko-KR" dirty="0" smtClean="0">
              <a:ln>
                <a:solidFill>
                  <a:srgbClr val="111111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C532C75-E129-41AF-AD5D-8AD34CD4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909" y="1991098"/>
            <a:ext cx="4177714" cy="512269"/>
          </a:xfrm>
        </p:spPr>
        <p:txBody>
          <a:bodyPr>
            <a:noAutofit/>
          </a:bodyPr>
          <a:lstStyle/>
          <a:p>
            <a:r>
              <a:rPr lang="en-US" altLang="ko-KR" sz="2400" b="1" u="sng" dirty="0" smtClean="0">
                <a:latin typeface="+mj-ea"/>
                <a:ea typeface="+mj-ea"/>
              </a:rPr>
              <a:t>[</a:t>
            </a:r>
            <a:r>
              <a:rPr lang="ko-KR" altLang="en-US" sz="2400" b="1" u="sng" dirty="0" smtClean="0">
                <a:latin typeface="+mj-ea"/>
                <a:ea typeface="+mj-ea"/>
              </a:rPr>
              <a:t>기대 효과</a:t>
            </a:r>
            <a:r>
              <a:rPr lang="en-US" altLang="ko-KR" sz="2400" b="1" u="sng" dirty="0" smtClean="0">
                <a:latin typeface="+mj-ea"/>
                <a:ea typeface="+mj-ea"/>
              </a:rPr>
              <a:t>]</a:t>
            </a:r>
            <a:r>
              <a:rPr lang="ko-KR" altLang="en-US" sz="2400" b="1" u="sng" dirty="0">
                <a:latin typeface="+mj-ea"/>
                <a:ea typeface="+mj-ea"/>
              </a:rPr>
              <a:t/>
            </a:r>
            <a:br>
              <a:rPr lang="ko-KR" altLang="en-US" sz="2400" b="1" u="sng" dirty="0">
                <a:latin typeface="+mj-ea"/>
                <a:ea typeface="+mj-ea"/>
              </a:rPr>
            </a:br>
            <a:endParaRPr lang="ko-KR" altLang="en-US" sz="2400" b="1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248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1183</TotalTime>
  <Words>610</Words>
  <Application>Microsoft Office PowerPoint</Application>
  <PresentationFormat>화면 슬라이드 쇼(4:3)</PresentationFormat>
  <Paragraphs>168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Calibri</vt:lpstr>
      <vt:lpstr>맑은 고딕</vt:lpstr>
      <vt:lpstr>Arial</vt:lpstr>
      <vt:lpstr>Wingdings</vt:lpstr>
      <vt:lpstr>Courier New</vt:lpstr>
      <vt:lpstr>-윤고딕330</vt:lpstr>
      <vt:lpstr>-윤고딕320</vt:lpstr>
      <vt:lpstr>Office 테마</vt:lpstr>
      <vt:lpstr>제안서 발표</vt:lpstr>
      <vt:lpstr>PowerPoint 프레젠테이션</vt:lpstr>
      <vt:lpstr>기존 프로젝트 소개 및 분석</vt:lpstr>
      <vt:lpstr>#개발 환경 </vt:lpstr>
      <vt:lpstr>PowerPoint 프레젠테이션</vt:lpstr>
      <vt:lpstr>PowerPoint 프레젠테이션</vt:lpstr>
      <vt:lpstr>기능 추가 및 개선/ 기대 효과 </vt:lpstr>
      <vt:lpstr>[기대 효과] </vt:lpstr>
      <vt:lpstr>[기대 효과] </vt:lpstr>
      <vt:lpstr>[기대 효과] </vt:lpstr>
      <vt:lpstr>[기대 효과] </vt:lpstr>
      <vt:lpstr>개발 환경 </vt:lpstr>
      <vt:lpstr>PowerPoint 프레젠테이션</vt:lpstr>
      <vt:lpstr>PowerPoint 프레젠테이션</vt:lpstr>
      <vt:lpstr>프로젝트 라이선스 </vt:lpstr>
      <vt:lpstr>PowerPoint 프레젠테이션</vt:lpstr>
      <vt:lpstr>프로젝트 일정 및 업무 분담 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Yerim Hong</dc:creator>
  <cp:lastModifiedBy>Windows 사용자</cp:lastModifiedBy>
  <cp:revision>334</cp:revision>
  <dcterms:created xsi:type="dcterms:W3CDTF">2019-03-17T12:52:18Z</dcterms:created>
  <dcterms:modified xsi:type="dcterms:W3CDTF">2022-10-17T11:52:19Z</dcterms:modified>
</cp:coreProperties>
</file>